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4"/>
  </p:notesMasterIdLst>
  <p:sldIdLst>
    <p:sldId id="257" r:id="rId3"/>
    <p:sldId id="352" r:id="rId4"/>
    <p:sldId id="336" r:id="rId5"/>
    <p:sldId id="362" r:id="rId6"/>
    <p:sldId id="365" r:id="rId7"/>
    <p:sldId id="375" r:id="rId8"/>
    <p:sldId id="364" r:id="rId9"/>
    <p:sldId id="376" r:id="rId10"/>
    <p:sldId id="367" r:id="rId11"/>
    <p:sldId id="377" r:id="rId12"/>
    <p:sldId id="378" r:id="rId13"/>
    <p:sldId id="366" r:id="rId14"/>
    <p:sldId id="379" r:id="rId15"/>
    <p:sldId id="380" r:id="rId16"/>
    <p:sldId id="381" r:id="rId17"/>
    <p:sldId id="382" r:id="rId18"/>
    <p:sldId id="383" r:id="rId19"/>
    <p:sldId id="384" r:id="rId20"/>
    <p:sldId id="361" r:id="rId21"/>
    <p:sldId id="385" r:id="rId22"/>
    <p:sldId id="389" r:id="rId23"/>
    <p:sldId id="368" r:id="rId24"/>
    <p:sldId id="370" r:id="rId25"/>
    <p:sldId id="388" r:id="rId26"/>
    <p:sldId id="387" r:id="rId27"/>
    <p:sldId id="390" r:id="rId28"/>
    <p:sldId id="369" r:id="rId29"/>
    <p:sldId id="359" r:id="rId30"/>
    <p:sldId id="373" r:id="rId31"/>
    <p:sldId id="372" r:id="rId32"/>
    <p:sldId id="39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25" d="100"/>
          <a:sy n="125" d="100"/>
        </p:scale>
        <p:origin x="-78"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37151A-C424-4C01-838E-21E0B3BF4996}" type="datetimeFigureOut">
              <a:rPr lang="en-US" smtClean="0"/>
              <a:t>12/29/2021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744E16-F796-40CD-AB8E-4439659CBB0A}" type="slidenum">
              <a:rPr lang="en-US" smtClean="0"/>
              <a:t>‹#›</a:t>
            </a:fld>
            <a:endParaRPr lang="en-US"/>
          </a:p>
        </p:txBody>
      </p:sp>
    </p:spTree>
    <p:extLst>
      <p:ext uri="{BB962C8B-B14F-4D97-AF65-F5344CB8AC3E}">
        <p14:creationId xmlns:p14="http://schemas.microsoft.com/office/powerpoint/2010/main" val="1067045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744E16-F796-40CD-AB8E-4439659CBB0A}" type="slidenum">
              <a:rPr lang="en-US" smtClean="0"/>
              <a:t>26</a:t>
            </a:fld>
            <a:endParaRPr lang="en-US"/>
          </a:p>
        </p:txBody>
      </p:sp>
    </p:spTree>
    <p:extLst>
      <p:ext uri="{BB962C8B-B14F-4D97-AF65-F5344CB8AC3E}">
        <p14:creationId xmlns:p14="http://schemas.microsoft.com/office/powerpoint/2010/main" val="924589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FAE23-6B17-4735-9AD4-14B9863328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B5EA576-3752-4EA9-B43A-08B492F41C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2DE5CB3-9AB5-4A2E-9906-67FD8782A5D4}"/>
              </a:ext>
            </a:extLst>
          </p:cNvPr>
          <p:cNvSpPr>
            <a:spLocks noGrp="1"/>
          </p:cNvSpPr>
          <p:nvPr>
            <p:ph type="dt" sz="half" idx="10"/>
          </p:nvPr>
        </p:nvSpPr>
        <p:spPr/>
        <p:txBody>
          <a:bodyPr/>
          <a:lstStyle/>
          <a:p>
            <a:fld id="{44058E55-A74C-4F20-9350-94F4F64BE255}" type="datetimeFigureOut">
              <a:rPr lang="en-US" smtClean="0"/>
              <a:t>12/29/2021</a:t>
            </a:fld>
            <a:endParaRPr lang="en-US"/>
          </a:p>
        </p:txBody>
      </p:sp>
      <p:sp>
        <p:nvSpPr>
          <p:cNvPr id="5" name="Footer Placeholder 4">
            <a:extLst>
              <a:ext uri="{FF2B5EF4-FFF2-40B4-BE49-F238E27FC236}">
                <a16:creationId xmlns:a16="http://schemas.microsoft.com/office/drawing/2014/main" id="{1083202E-9C72-4FF9-879B-48F6D8ED3D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05210B-1F2C-4A11-BB6F-D6234C9FA013}"/>
              </a:ext>
            </a:extLst>
          </p:cNvPr>
          <p:cNvSpPr>
            <a:spLocks noGrp="1"/>
          </p:cNvSpPr>
          <p:nvPr>
            <p:ph type="sldNum" sz="quarter" idx="12"/>
          </p:nvPr>
        </p:nvSpPr>
        <p:spPr/>
        <p:txBody>
          <a:bodyPr/>
          <a:lstStyle/>
          <a:p>
            <a:fld id="{E65E2F24-595D-41E9-9AE1-02FA357764C0}" type="slidenum">
              <a:rPr lang="en-US" smtClean="0"/>
              <a:t>‹#›</a:t>
            </a:fld>
            <a:endParaRPr lang="en-US"/>
          </a:p>
        </p:txBody>
      </p:sp>
    </p:spTree>
    <p:extLst>
      <p:ext uri="{BB962C8B-B14F-4D97-AF65-F5344CB8AC3E}">
        <p14:creationId xmlns:p14="http://schemas.microsoft.com/office/powerpoint/2010/main" val="4220165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64C9E-9053-4419-A526-0BDB3CC9C46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EE60D5-08A4-4372-8979-32DF6509C9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6A4F52-F657-4A76-9DC6-A623D346577A}"/>
              </a:ext>
            </a:extLst>
          </p:cNvPr>
          <p:cNvSpPr>
            <a:spLocks noGrp="1"/>
          </p:cNvSpPr>
          <p:nvPr>
            <p:ph type="dt" sz="half" idx="10"/>
          </p:nvPr>
        </p:nvSpPr>
        <p:spPr/>
        <p:txBody>
          <a:bodyPr/>
          <a:lstStyle/>
          <a:p>
            <a:fld id="{44058E55-A74C-4F20-9350-94F4F64BE255}" type="datetimeFigureOut">
              <a:rPr lang="en-US" smtClean="0"/>
              <a:t>12/29/2021</a:t>
            </a:fld>
            <a:endParaRPr lang="en-US"/>
          </a:p>
        </p:txBody>
      </p:sp>
      <p:sp>
        <p:nvSpPr>
          <p:cNvPr id="5" name="Footer Placeholder 4">
            <a:extLst>
              <a:ext uri="{FF2B5EF4-FFF2-40B4-BE49-F238E27FC236}">
                <a16:creationId xmlns:a16="http://schemas.microsoft.com/office/drawing/2014/main" id="{C80FF401-26A4-4FEF-9A5E-1ADA04ADD6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4EA3C3-6DAE-4497-AE36-5F946B938E0F}"/>
              </a:ext>
            </a:extLst>
          </p:cNvPr>
          <p:cNvSpPr>
            <a:spLocks noGrp="1"/>
          </p:cNvSpPr>
          <p:nvPr>
            <p:ph type="sldNum" sz="quarter" idx="12"/>
          </p:nvPr>
        </p:nvSpPr>
        <p:spPr/>
        <p:txBody>
          <a:bodyPr/>
          <a:lstStyle/>
          <a:p>
            <a:fld id="{E65E2F24-595D-41E9-9AE1-02FA357764C0}" type="slidenum">
              <a:rPr lang="en-US" smtClean="0"/>
              <a:t>‹#›</a:t>
            </a:fld>
            <a:endParaRPr lang="en-US"/>
          </a:p>
        </p:txBody>
      </p:sp>
    </p:spTree>
    <p:extLst>
      <p:ext uri="{BB962C8B-B14F-4D97-AF65-F5344CB8AC3E}">
        <p14:creationId xmlns:p14="http://schemas.microsoft.com/office/powerpoint/2010/main" val="2072387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E07B41-08C9-406A-853A-FB80968D998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6F8074-3C1D-4199-A4C0-19DC0F2D1A4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BF2DB9-F8E6-4C81-BDA1-6F98B5CD368A}"/>
              </a:ext>
            </a:extLst>
          </p:cNvPr>
          <p:cNvSpPr>
            <a:spLocks noGrp="1"/>
          </p:cNvSpPr>
          <p:nvPr>
            <p:ph type="dt" sz="half" idx="10"/>
          </p:nvPr>
        </p:nvSpPr>
        <p:spPr/>
        <p:txBody>
          <a:bodyPr/>
          <a:lstStyle/>
          <a:p>
            <a:fld id="{44058E55-A74C-4F20-9350-94F4F64BE255}" type="datetimeFigureOut">
              <a:rPr lang="en-US" smtClean="0"/>
              <a:t>12/29/2021</a:t>
            </a:fld>
            <a:endParaRPr lang="en-US"/>
          </a:p>
        </p:txBody>
      </p:sp>
      <p:sp>
        <p:nvSpPr>
          <p:cNvPr id="5" name="Footer Placeholder 4">
            <a:extLst>
              <a:ext uri="{FF2B5EF4-FFF2-40B4-BE49-F238E27FC236}">
                <a16:creationId xmlns:a16="http://schemas.microsoft.com/office/drawing/2014/main" id="{E6D8BC66-BF46-427F-9107-318388C86E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D54BEE-FA6A-4EA0-9B56-EF6721700DE6}"/>
              </a:ext>
            </a:extLst>
          </p:cNvPr>
          <p:cNvSpPr>
            <a:spLocks noGrp="1"/>
          </p:cNvSpPr>
          <p:nvPr>
            <p:ph type="sldNum" sz="quarter" idx="12"/>
          </p:nvPr>
        </p:nvSpPr>
        <p:spPr/>
        <p:txBody>
          <a:bodyPr/>
          <a:lstStyle/>
          <a:p>
            <a:fld id="{E65E2F24-595D-41E9-9AE1-02FA357764C0}" type="slidenum">
              <a:rPr lang="en-US" smtClean="0"/>
              <a:t>‹#›</a:t>
            </a:fld>
            <a:endParaRPr lang="en-US"/>
          </a:p>
        </p:txBody>
      </p:sp>
    </p:spTree>
    <p:extLst>
      <p:ext uri="{BB962C8B-B14F-4D97-AF65-F5344CB8AC3E}">
        <p14:creationId xmlns:p14="http://schemas.microsoft.com/office/powerpoint/2010/main" val="15926950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4D57BDD-E64A-4D27-8978-82FFCA18A12C}" type="datetimeFigureOut">
              <a:rPr lang="en-US" smtClean="0"/>
              <a:t>12/29/2021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12242561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D57BDD-E64A-4D27-8978-82FFCA18A12C}" type="datetimeFigureOut">
              <a:rPr lang="en-US" smtClean="0"/>
              <a:t>12/29/2021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30929768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D57BDD-E64A-4D27-8978-82FFCA18A12C}" type="datetimeFigureOut">
              <a:rPr lang="en-US" smtClean="0"/>
              <a:t>12/29/2021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9475016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4D57BDD-E64A-4D27-8978-82FFCA18A12C}" type="datetimeFigureOut">
              <a:rPr lang="en-US" smtClean="0"/>
              <a:t>12/29/2021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19706023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4D57BDD-E64A-4D27-8978-82FFCA18A12C}" type="datetimeFigureOut">
              <a:rPr lang="en-US" smtClean="0"/>
              <a:t>12/29/2021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28166146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4D57BDD-E64A-4D27-8978-82FFCA18A12C}" type="datetimeFigureOut">
              <a:rPr lang="en-US" smtClean="0"/>
              <a:t>12/29/2021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4374325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D57BDD-E64A-4D27-8978-82FFCA18A12C}" type="datetimeFigureOut">
              <a:rPr lang="en-US" smtClean="0"/>
              <a:t>12/29/2021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9808827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D57BDD-E64A-4D27-8978-82FFCA18A12C}" type="datetimeFigureOut">
              <a:rPr lang="en-US" smtClean="0"/>
              <a:t>12/29/2021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1519568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A069A-EA63-4D56-8701-E7B214D202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A132E9-B181-4414-BFCE-1F910028ED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F48E13-C41B-40F1-9E48-DAA76D590E6D}"/>
              </a:ext>
            </a:extLst>
          </p:cNvPr>
          <p:cNvSpPr>
            <a:spLocks noGrp="1"/>
          </p:cNvSpPr>
          <p:nvPr>
            <p:ph type="dt" sz="half" idx="10"/>
          </p:nvPr>
        </p:nvSpPr>
        <p:spPr/>
        <p:txBody>
          <a:bodyPr/>
          <a:lstStyle/>
          <a:p>
            <a:fld id="{44058E55-A74C-4F20-9350-94F4F64BE255}" type="datetimeFigureOut">
              <a:rPr lang="en-US" smtClean="0"/>
              <a:t>12/29/2021</a:t>
            </a:fld>
            <a:endParaRPr lang="en-US"/>
          </a:p>
        </p:txBody>
      </p:sp>
      <p:sp>
        <p:nvSpPr>
          <p:cNvPr id="5" name="Footer Placeholder 4">
            <a:extLst>
              <a:ext uri="{FF2B5EF4-FFF2-40B4-BE49-F238E27FC236}">
                <a16:creationId xmlns:a16="http://schemas.microsoft.com/office/drawing/2014/main" id="{B2A5EFF2-7FD4-4566-88E7-BF937D1D63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934762-CD1A-40F4-8D92-50D8D4B20887}"/>
              </a:ext>
            </a:extLst>
          </p:cNvPr>
          <p:cNvSpPr>
            <a:spLocks noGrp="1"/>
          </p:cNvSpPr>
          <p:nvPr>
            <p:ph type="sldNum" sz="quarter" idx="12"/>
          </p:nvPr>
        </p:nvSpPr>
        <p:spPr/>
        <p:txBody>
          <a:bodyPr/>
          <a:lstStyle/>
          <a:p>
            <a:fld id="{E65E2F24-595D-41E9-9AE1-02FA357764C0}" type="slidenum">
              <a:rPr lang="en-US" smtClean="0"/>
              <a:t>‹#›</a:t>
            </a:fld>
            <a:endParaRPr lang="en-US"/>
          </a:p>
        </p:txBody>
      </p:sp>
    </p:spTree>
    <p:extLst>
      <p:ext uri="{BB962C8B-B14F-4D97-AF65-F5344CB8AC3E}">
        <p14:creationId xmlns:p14="http://schemas.microsoft.com/office/powerpoint/2010/main" val="38135466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D57BDD-E64A-4D27-8978-82FFCA18A12C}" type="datetimeFigureOut">
              <a:rPr lang="en-US" smtClean="0"/>
              <a:t>12/29/2021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8305080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D57BDD-E64A-4D27-8978-82FFCA18A12C}" type="datetimeFigureOut">
              <a:rPr lang="en-US" smtClean="0"/>
              <a:t>12/29/2021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9762128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D57BDD-E64A-4D27-8978-82FFCA18A12C}" type="datetimeFigureOut">
              <a:rPr lang="en-US" smtClean="0"/>
              <a:t>12/29/2021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11165145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5519C-4CA0-40D1-80DA-F2EFFDAAC2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E0A99ED-3A85-4F7A-8A40-0406DD1EBD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181DD70-F0AC-47F6-9A78-F43DB3638034}"/>
              </a:ext>
            </a:extLst>
          </p:cNvPr>
          <p:cNvSpPr>
            <a:spLocks noGrp="1"/>
          </p:cNvSpPr>
          <p:nvPr>
            <p:ph type="dt" sz="half" idx="10"/>
          </p:nvPr>
        </p:nvSpPr>
        <p:spPr/>
        <p:txBody>
          <a:bodyPr/>
          <a:lstStyle/>
          <a:p>
            <a:fld id="{44058E55-A74C-4F20-9350-94F4F64BE255}" type="datetimeFigureOut">
              <a:rPr lang="en-US" smtClean="0"/>
              <a:t>12/29/2021</a:t>
            </a:fld>
            <a:endParaRPr lang="en-US"/>
          </a:p>
        </p:txBody>
      </p:sp>
      <p:sp>
        <p:nvSpPr>
          <p:cNvPr id="5" name="Footer Placeholder 4">
            <a:extLst>
              <a:ext uri="{FF2B5EF4-FFF2-40B4-BE49-F238E27FC236}">
                <a16:creationId xmlns:a16="http://schemas.microsoft.com/office/drawing/2014/main" id="{F58FA5C6-E723-4E47-87CD-8C86BBB4F9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6DAC9C-F0B9-4387-96FD-F66D99F43BE0}"/>
              </a:ext>
            </a:extLst>
          </p:cNvPr>
          <p:cNvSpPr>
            <a:spLocks noGrp="1"/>
          </p:cNvSpPr>
          <p:nvPr>
            <p:ph type="sldNum" sz="quarter" idx="12"/>
          </p:nvPr>
        </p:nvSpPr>
        <p:spPr/>
        <p:txBody>
          <a:bodyPr/>
          <a:lstStyle/>
          <a:p>
            <a:fld id="{E65E2F24-595D-41E9-9AE1-02FA357764C0}" type="slidenum">
              <a:rPr lang="en-US" smtClean="0"/>
              <a:t>‹#›</a:t>
            </a:fld>
            <a:endParaRPr lang="en-US"/>
          </a:p>
        </p:txBody>
      </p:sp>
    </p:spTree>
    <p:extLst>
      <p:ext uri="{BB962C8B-B14F-4D97-AF65-F5344CB8AC3E}">
        <p14:creationId xmlns:p14="http://schemas.microsoft.com/office/powerpoint/2010/main" val="33202849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D47D1-74B7-4C2A-8BC0-13E636112B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4BC0ED-DB54-4C20-847D-85D41445B6F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237844-CD37-4A51-A9B4-7745B66D04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FE3A95-0B05-436E-A067-1B1FF44C98E7}"/>
              </a:ext>
            </a:extLst>
          </p:cNvPr>
          <p:cNvSpPr>
            <a:spLocks noGrp="1"/>
          </p:cNvSpPr>
          <p:nvPr>
            <p:ph type="dt" sz="half" idx="10"/>
          </p:nvPr>
        </p:nvSpPr>
        <p:spPr/>
        <p:txBody>
          <a:bodyPr/>
          <a:lstStyle/>
          <a:p>
            <a:fld id="{44058E55-A74C-4F20-9350-94F4F64BE255}" type="datetimeFigureOut">
              <a:rPr lang="en-US" smtClean="0"/>
              <a:t>12/29/2021</a:t>
            </a:fld>
            <a:endParaRPr lang="en-US"/>
          </a:p>
        </p:txBody>
      </p:sp>
      <p:sp>
        <p:nvSpPr>
          <p:cNvPr id="6" name="Footer Placeholder 5">
            <a:extLst>
              <a:ext uri="{FF2B5EF4-FFF2-40B4-BE49-F238E27FC236}">
                <a16:creationId xmlns:a16="http://schemas.microsoft.com/office/drawing/2014/main" id="{E148CBBE-3886-4EBC-BA3C-91D673B955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AA9F05-9AAC-447E-BD53-6603E3F9C0AA}"/>
              </a:ext>
            </a:extLst>
          </p:cNvPr>
          <p:cNvSpPr>
            <a:spLocks noGrp="1"/>
          </p:cNvSpPr>
          <p:nvPr>
            <p:ph type="sldNum" sz="quarter" idx="12"/>
          </p:nvPr>
        </p:nvSpPr>
        <p:spPr/>
        <p:txBody>
          <a:bodyPr/>
          <a:lstStyle/>
          <a:p>
            <a:fld id="{E65E2F24-595D-41E9-9AE1-02FA357764C0}" type="slidenum">
              <a:rPr lang="en-US" smtClean="0"/>
              <a:t>‹#›</a:t>
            </a:fld>
            <a:endParaRPr lang="en-US"/>
          </a:p>
        </p:txBody>
      </p:sp>
    </p:spTree>
    <p:extLst>
      <p:ext uri="{BB962C8B-B14F-4D97-AF65-F5344CB8AC3E}">
        <p14:creationId xmlns:p14="http://schemas.microsoft.com/office/powerpoint/2010/main" val="401966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DECDA-3C79-407F-8130-07E35F9113F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4887E21-820D-4CA1-8383-A0CE7823C5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11FA55-B05E-4A27-A05E-920F4A2619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8D22B6-B0A9-4BD8-95FE-34234B5865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7FA725-46AF-4626-9A09-48AD6708A8B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F05C67-5AFA-4C26-AA19-11937651908F}"/>
              </a:ext>
            </a:extLst>
          </p:cNvPr>
          <p:cNvSpPr>
            <a:spLocks noGrp="1"/>
          </p:cNvSpPr>
          <p:nvPr>
            <p:ph type="dt" sz="half" idx="10"/>
          </p:nvPr>
        </p:nvSpPr>
        <p:spPr/>
        <p:txBody>
          <a:bodyPr/>
          <a:lstStyle/>
          <a:p>
            <a:fld id="{44058E55-A74C-4F20-9350-94F4F64BE255}" type="datetimeFigureOut">
              <a:rPr lang="en-US" smtClean="0"/>
              <a:t>12/29/2021</a:t>
            </a:fld>
            <a:endParaRPr lang="en-US"/>
          </a:p>
        </p:txBody>
      </p:sp>
      <p:sp>
        <p:nvSpPr>
          <p:cNvPr id="8" name="Footer Placeholder 7">
            <a:extLst>
              <a:ext uri="{FF2B5EF4-FFF2-40B4-BE49-F238E27FC236}">
                <a16:creationId xmlns:a16="http://schemas.microsoft.com/office/drawing/2014/main" id="{7CE69EAC-B40B-46B3-9FC6-3F6F4E1546A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1571565-EAFC-4065-8DA6-DFE35A7168F2}"/>
              </a:ext>
            </a:extLst>
          </p:cNvPr>
          <p:cNvSpPr>
            <a:spLocks noGrp="1"/>
          </p:cNvSpPr>
          <p:nvPr>
            <p:ph type="sldNum" sz="quarter" idx="12"/>
          </p:nvPr>
        </p:nvSpPr>
        <p:spPr/>
        <p:txBody>
          <a:bodyPr/>
          <a:lstStyle/>
          <a:p>
            <a:fld id="{E65E2F24-595D-41E9-9AE1-02FA357764C0}" type="slidenum">
              <a:rPr lang="en-US" smtClean="0"/>
              <a:t>‹#›</a:t>
            </a:fld>
            <a:endParaRPr lang="en-US"/>
          </a:p>
        </p:txBody>
      </p:sp>
    </p:spTree>
    <p:extLst>
      <p:ext uri="{BB962C8B-B14F-4D97-AF65-F5344CB8AC3E}">
        <p14:creationId xmlns:p14="http://schemas.microsoft.com/office/powerpoint/2010/main" val="2878449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C7243-7777-4D2B-8091-CDA741AD5B6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069919-D92F-423B-8DA5-5840349B5C64}"/>
              </a:ext>
            </a:extLst>
          </p:cNvPr>
          <p:cNvSpPr>
            <a:spLocks noGrp="1"/>
          </p:cNvSpPr>
          <p:nvPr>
            <p:ph type="dt" sz="half" idx="10"/>
          </p:nvPr>
        </p:nvSpPr>
        <p:spPr/>
        <p:txBody>
          <a:bodyPr/>
          <a:lstStyle/>
          <a:p>
            <a:fld id="{44058E55-A74C-4F20-9350-94F4F64BE255}" type="datetimeFigureOut">
              <a:rPr lang="en-US" smtClean="0"/>
              <a:t>12/29/2021</a:t>
            </a:fld>
            <a:endParaRPr lang="en-US"/>
          </a:p>
        </p:txBody>
      </p:sp>
      <p:sp>
        <p:nvSpPr>
          <p:cNvPr id="4" name="Footer Placeholder 3">
            <a:extLst>
              <a:ext uri="{FF2B5EF4-FFF2-40B4-BE49-F238E27FC236}">
                <a16:creationId xmlns:a16="http://schemas.microsoft.com/office/drawing/2014/main" id="{2B6B37B8-D506-491F-9E2E-D5B88574D7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5B7DE07-1FCF-4A9B-9966-9E3D41AE810A}"/>
              </a:ext>
            </a:extLst>
          </p:cNvPr>
          <p:cNvSpPr>
            <a:spLocks noGrp="1"/>
          </p:cNvSpPr>
          <p:nvPr>
            <p:ph type="sldNum" sz="quarter" idx="12"/>
          </p:nvPr>
        </p:nvSpPr>
        <p:spPr/>
        <p:txBody>
          <a:bodyPr/>
          <a:lstStyle/>
          <a:p>
            <a:fld id="{E65E2F24-595D-41E9-9AE1-02FA357764C0}" type="slidenum">
              <a:rPr lang="en-US" smtClean="0"/>
              <a:t>‹#›</a:t>
            </a:fld>
            <a:endParaRPr lang="en-US"/>
          </a:p>
        </p:txBody>
      </p:sp>
    </p:spTree>
    <p:extLst>
      <p:ext uri="{BB962C8B-B14F-4D97-AF65-F5344CB8AC3E}">
        <p14:creationId xmlns:p14="http://schemas.microsoft.com/office/powerpoint/2010/main" val="1982478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AD17D7-53EF-4B2C-B66B-7BE66842612A}"/>
              </a:ext>
            </a:extLst>
          </p:cNvPr>
          <p:cNvSpPr>
            <a:spLocks noGrp="1"/>
          </p:cNvSpPr>
          <p:nvPr>
            <p:ph type="dt" sz="half" idx="10"/>
          </p:nvPr>
        </p:nvSpPr>
        <p:spPr/>
        <p:txBody>
          <a:bodyPr/>
          <a:lstStyle/>
          <a:p>
            <a:fld id="{44058E55-A74C-4F20-9350-94F4F64BE255}" type="datetimeFigureOut">
              <a:rPr lang="en-US" smtClean="0"/>
              <a:t>12/29/2021</a:t>
            </a:fld>
            <a:endParaRPr lang="en-US"/>
          </a:p>
        </p:txBody>
      </p:sp>
      <p:sp>
        <p:nvSpPr>
          <p:cNvPr id="3" name="Footer Placeholder 2">
            <a:extLst>
              <a:ext uri="{FF2B5EF4-FFF2-40B4-BE49-F238E27FC236}">
                <a16:creationId xmlns:a16="http://schemas.microsoft.com/office/drawing/2014/main" id="{30A9D025-9238-4921-9093-822D6D1195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F71B87-37D2-44C3-9AEC-07A0BA90C4DB}"/>
              </a:ext>
            </a:extLst>
          </p:cNvPr>
          <p:cNvSpPr>
            <a:spLocks noGrp="1"/>
          </p:cNvSpPr>
          <p:nvPr>
            <p:ph type="sldNum" sz="quarter" idx="12"/>
          </p:nvPr>
        </p:nvSpPr>
        <p:spPr/>
        <p:txBody>
          <a:bodyPr/>
          <a:lstStyle/>
          <a:p>
            <a:fld id="{E65E2F24-595D-41E9-9AE1-02FA357764C0}" type="slidenum">
              <a:rPr lang="en-US" smtClean="0"/>
              <a:t>‹#›</a:t>
            </a:fld>
            <a:endParaRPr lang="en-US"/>
          </a:p>
        </p:txBody>
      </p:sp>
    </p:spTree>
    <p:extLst>
      <p:ext uri="{BB962C8B-B14F-4D97-AF65-F5344CB8AC3E}">
        <p14:creationId xmlns:p14="http://schemas.microsoft.com/office/powerpoint/2010/main" val="3315856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B32DA-1459-42E8-BAA3-473D5EDDD4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494151-9C21-4601-80B8-150DA5EB80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A51ECF-97E5-4586-8530-6026AEDAF6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DC05BF-786C-4F25-AB41-33DDABE42D38}"/>
              </a:ext>
            </a:extLst>
          </p:cNvPr>
          <p:cNvSpPr>
            <a:spLocks noGrp="1"/>
          </p:cNvSpPr>
          <p:nvPr>
            <p:ph type="dt" sz="half" idx="10"/>
          </p:nvPr>
        </p:nvSpPr>
        <p:spPr/>
        <p:txBody>
          <a:bodyPr/>
          <a:lstStyle/>
          <a:p>
            <a:fld id="{44058E55-A74C-4F20-9350-94F4F64BE255}" type="datetimeFigureOut">
              <a:rPr lang="en-US" smtClean="0"/>
              <a:t>12/29/2021</a:t>
            </a:fld>
            <a:endParaRPr lang="en-US"/>
          </a:p>
        </p:txBody>
      </p:sp>
      <p:sp>
        <p:nvSpPr>
          <p:cNvPr id="6" name="Footer Placeholder 5">
            <a:extLst>
              <a:ext uri="{FF2B5EF4-FFF2-40B4-BE49-F238E27FC236}">
                <a16:creationId xmlns:a16="http://schemas.microsoft.com/office/drawing/2014/main" id="{7B976E84-2E6F-46FC-9EE5-1E822628ED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69800E-888E-4251-82E6-A3BF49ABC8EC}"/>
              </a:ext>
            </a:extLst>
          </p:cNvPr>
          <p:cNvSpPr>
            <a:spLocks noGrp="1"/>
          </p:cNvSpPr>
          <p:nvPr>
            <p:ph type="sldNum" sz="quarter" idx="12"/>
          </p:nvPr>
        </p:nvSpPr>
        <p:spPr/>
        <p:txBody>
          <a:bodyPr/>
          <a:lstStyle/>
          <a:p>
            <a:fld id="{E65E2F24-595D-41E9-9AE1-02FA357764C0}" type="slidenum">
              <a:rPr lang="en-US" smtClean="0"/>
              <a:t>‹#›</a:t>
            </a:fld>
            <a:endParaRPr lang="en-US"/>
          </a:p>
        </p:txBody>
      </p:sp>
    </p:spTree>
    <p:extLst>
      <p:ext uri="{BB962C8B-B14F-4D97-AF65-F5344CB8AC3E}">
        <p14:creationId xmlns:p14="http://schemas.microsoft.com/office/powerpoint/2010/main" val="1308021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792D3-A46E-4B61-95E4-8C56294C34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61A8210-D88E-4E4F-92BC-664D75D4D6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6E6B434-A52B-4C86-AB12-345D1EF772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B37B76-FA5E-489D-9318-21128D70A118}"/>
              </a:ext>
            </a:extLst>
          </p:cNvPr>
          <p:cNvSpPr>
            <a:spLocks noGrp="1"/>
          </p:cNvSpPr>
          <p:nvPr>
            <p:ph type="dt" sz="half" idx="10"/>
          </p:nvPr>
        </p:nvSpPr>
        <p:spPr/>
        <p:txBody>
          <a:bodyPr/>
          <a:lstStyle/>
          <a:p>
            <a:fld id="{44058E55-A74C-4F20-9350-94F4F64BE255}" type="datetimeFigureOut">
              <a:rPr lang="en-US" smtClean="0"/>
              <a:t>12/29/2021</a:t>
            </a:fld>
            <a:endParaRPr lang="en-US"/>
          </a:p>
        </p:txBody>
      </p:sp>
      <p:sp>
        <p:nvSpPr>
          <p:cNvPr id="6" name="Footer Placeholder 5">
            <a:extLst>
              <a:ext uri="{FF2B5EF4-FFF2-40B4-BE49-F238E27FC236}">
                <a16:creationId xmlns:a16="http://schemas.microsoft.com/office/drawing/2014/main" id="{9BC9FEEA-F13D-4C29-893B-52F647E9DC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8BFA53-A16D-4DC4-961F-0AC679B1B381}"/>
              </a:ext>
            </a:extLst>
          </p:cNvPr>
          <p:cNvSpPr>
            <a:spLocks noGrp="1"/>
          </p:cNvSpPr>
          <p:nvPr>
            <p:ph type="sldNum" sz="quarter" idx="12"/>
          </p:nvPr>
        </p:nvSpPr>
        <p:spPr/>
        <p:txBody>
          <a:bodyPr/>
          <a:lstStyle/>
          <a:p>
            <a:fld id="{E65E2F24-595D-41E9-9AE1-02FA357764C0}" type="slidenum">
              <a:rPr lang="en-US" smtClean="0"/>
              <a:t>‹#›</a:t>
            </a:fld>
            <a:endParaRPr lang="en-US"/>
          </a:p>
        </p:txBody>
      </p:sp>
    </p:spTree>
    <p:extLst>
      <p:ext uri="{BB962C8B-B14F-4D97-AF65-F5344CB8AC3E}">
        <p14:creationId xmlns:p14="http://schemas.microsoft.com/office/powerpoint/2010/main" val="1881473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5D58CE-940C-4266-9302-B2614D2006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F1904F3-70AD-4905-AB33-D16323901E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83D996-1E81-43C7-BD62-A03E3322A8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058E55-A74C-4F20-9350-94F4F64BE255}" type="datetimeFigureOut">
              <a:rPr lang="en-US" smtClean="0"/>
              <a:t>12/29/2021</a:t>
            </a:fld>
            <a:endParaRPr lang="en-US"/>
          </a:p>
        </p:txBody>
      </p:sp>
      <p:sp>
        <p:nvSpPr>
          <p:cNvPr id="5" name="Footer Placeholder 4">
            <a:extLst>
              <a:ext uri="{FF2B5EF4-FFF2-40B4-BE49-F238E27FC236}">
                <a16:creationId xmlns:a16="http://schemas.microsoft.com/office/drawing/2014/main" id="{243F1F03-C88E-42EF-93A1-531D1B8187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C25369-9A3F-41FD-9CD5-F7827797AD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5E2F24-595D-41E9-9AE1-02FA357764C0}" type="slidenum">
              <a:rPr lang="en-US" smtClean="0"/>
              <a:t>‹#›</a:t>
            </a:fld>
            <a:endParaRPr lang="en-US"/>
          </a:p>
        </p:txBody>
      </p:sp>
    </p:spTree>
    <p:extLst>
      <p:ext uri="{BB962C8B-B14F-4D97-AF65-F5344CB8AC3E}">
        <p14:creationId xmlns:p14="http://schemas.microsoft.com/office/powerpoint/2010/main" val="5500294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D57BDD-E64A-4D27-8978-82FFCA18A12C}" type="datetimeFigureOut">
              <a:rPr lang="en-US" smtClean="0"/>
              <a:t>12/29/2021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43A852-0206-46AC-B0EB-645612933129}" type="slidenum">
              <a:rPr lang="en-US" smtClean="0"/>
              <a:t>‹#›</a:t>
            </a:fld>
            <a:endParaRPr lang="en-US" dirty="0"/>
          </a:p>
        </p:txBody>
      </p:sp>
    </p:spTree>
    <p:extLst>
      <p:ext uri="{BB962C8B-B14F-4D97-AF65-F5344CB8AC3E}">
        <p14:creationId xmlns:p14="http://schemas.microsoft.com/office/powerpoint/2010/main" val="20853634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Rectangle 19"/>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Isosceles Triangle 25"/>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Isosceles Triangle 27"/>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p:cNvSpPr txBox="1"/>
          <p:nvPr/>
        </p:nvSpPr>
        <p:spPr>
          <a:xfrm>
            <a:off x="1569076" y="250524"/>
            <a:ext cx="9053848" cy="17353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vi-VN"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TRƯỜNG ĐẠI HỌC SƯ PHẠM KỸ THUẬT TP.HỒ CHÍ MINH </a:t>
            </a:r>
            <a:br>
              <a:rPr kumimoji="0" lang="vi-VN"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br>
            <a:r>
              <a:rPr kumimoji="0" lang="vi-VN"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KHOA ĐIỆN ĐIỆN TỬ</a:t>
            </a:r>
            <a:br>
              <a:rPr kumimoji="0" lang="vi-VN"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br>
            <a:r>
              <a:rPr kumimoji="0" lang="vi-VN"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BỘ MÔN KỸ THUẬT MÁY TÍNH</a:t>
            </a:r>
            <a:br>
              <a:rPr kumimoji="0" lang="vi-VN"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br>
            <a:r>
              <a:rPr kumimoji="0" lang="vi-VN"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p>
        </p:txBody>
      </p:sp>
      <p:pic>
        <p:nvPicPr>
          <p:cNvPr id="11" name="Picture 10"/>
          <p:cNvPicPr/>
          <p:nvPr/>
        </p:nvPicPr>
        <p:blipFill>
          <a:blip r:embed="rId2">
            <a:extLst>
              <a:ext uri="{28A0092B-C50C-407E-A947-70E740481C1C}">
                <a14:useLocalDpi xmlns:a14="http://schemas.microsoft.com/office/drawing/2010/main" val="0"/>
              </a:ext>
            </a:extLst>
          </a:blip>
          <a:stretch>
            <a:fillRect/>
          </a:stretch>
        </p:blipFill>
        <p:spPr>
          <a:xfrm>
            <a:off x="126024" y="2023786"/>
            <a:ext cx="3012591" cy="3347836"/>
          </a:xfrm>
          <a:prstGeom prst="rect">
            <a:avLst/>
          </a:prstGeom>
        </p:spPr>
      </p:pic>
      <p:sp>
        <p:nvSpPr>
          <p:cNvPr id="3" name="TextBox 2">
            <a:extLst>
              <a:ext uri="{FF2B5EF4-FFF2-40B4-BE49-F238E27FC236}">
                <a16:creationId xmlns:a16="http://schemas.microsoft.com/office/drawing/2014/main" id="{07D2682B-FDD6-425E-87A9-2BABB07D919D}"/>
              </a:ext>
            </a:extLst>
          </p:cNvPr>
          <p:cNvSpPr txBox="1"/>
          <p:nvPr/>
        </p:nvSpPr>
        <p:spPr>
          <a:xfrm>
            <a:off x="3920339" y="1985825"/>
            <a:ext cx="5436304" cy="523220"/>
          </a:xfrm>
          <a:prstGeom prst="rect">
            <a:avLst/>
          </a:prstGeom>
          <a:noFill/>
        </p:spPr>
        <p:txBody>
          <a:bodyPr wrap="square" rtlCol="0">
            <a:spAutoFit/>
          </a:bodyPr>
          <a:lstStyle/>
          <a:p>
            <a:r>
              <a:rPr lang="en-US" sz="2800" b="1">
                <a:latin typeface="Times New Roman" panose="02020603050405020304" pitchFamily="18" charset="0"/>
                <a:cs typeface="Times New Roman" panose="02020603050405020304" pitchFamily="18" charset="0"/>
              </a:rPr>
              <a:t>BÁO CÁO ĐỒ ÁN MÔN HỌC</a:t>
            </a:r>
          </a:p>
        </p:txBody>
      </p:sp>
      <p:sp>
        <p:nvSpPr>
          <p:cNvPr id="4" name="TextBox 3">
            <a:extLst>
              <a:ext uri="{FF2B5EF4-FFF2-40B4-BE49-F238E27FC236}">
                <a16:creationId xmlns:a16="http://schemas.microsoft.com/office/drawing/2014/main" id="{E7D6E0AD-4AAA-492F-9A04-8EB473E2D022}"/>
              </a:ext>
            </a:extLst>
          </p:cNvPr>
          <p:cNvSpPr txBox="1"/>
          <p:nvPr/>
        </p:nvSpPr>
        <p:spPr>
          <a:xfrm>
            <a:off x="3405077" y="2851957"/>
            <a:ext cx="6344403" cy="830997"/>
          </a:xfrm>
          <a:prstGeom prst="rect">
            <a:avLst/>
          </a:prstGeom>
          <a:noFill/>
        </p:spPr>
        <p:txBody>
          <a:bodyPr wrap="square" rtlCol="0">
            <a:spAutoFit/>
          </a:bodyPr>
          <a:lstStyle/>
          <a:p>
            <a:pPr algn="ctr"/>
            <a:r>
              <a:rPr lang="en-US" sz="2400">
                <a:latin typeface="Times New Roman" panose="02020603050405020304" pitchFamily="18" charset="0"/>
                <a:cs typeface="Times New Roman" panose="02020603050405020304" pitchFamily="18" charset="0"/>
              </a:rPr>
              <a:t>ĐỀ TÀI: THIẾT KẾ HỆ THỐNG NHẬN DIỆN 	NGƯỜI ĐEO KHẨU TRANG</a:t>
            </a:r>
          </a:p>
        </p:txBody>
      </p:sp>
      <p:sp>
        <p:nvSpPr>
          <p:cNvPr id="5" name="TextBox 4">
            <a:extLst>
              <a:ext uri="{FF2B5EF4-FFF2-40B4-BE49-F238E27FC236}">
                <a16:creationId xmlns:a16="http://schemas.microsoft.com/office/drawing/2014/main" id="{67E972DD-E974-4873-ACD8-D6D2D1005648}"/>
              </a:ext>
            </a:extLst>
          </p:cNvPr>
          <p:cNvSpPr txBox="1"/>
          <p:nvPr/>
        </p:nvSpPr>
        <p:spPr>
          <a:xfrm>
            <a:off x="6746234" y="4392146"/>
            <a:ext cx="5129322" cy="1015663"/>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SINH VIÊN:</a:t>
            </a:r>
          </a:p>
          <a:p>
            <a:pPr marL="342900" indent="-342900">
              <a:buAutoNum type="arabicPeriod"/>
            </a:pPr>
            <a:r>
              <a:rPr lang="en-US" sz="2000">
                <a:latin typeface="Times New Roman" panose="02020603050405020304" pitchFamily="18" charset="0"/>
                <a:cs typeface="Times New Roman" panose="02020603050405020304" pitchFamily="18" charset="0"/>
              </a:rPr>
              <a:t>CÙ KHẮC LỰC 		18119172</a:t>
            </a:r>
          </a:p>
          <a:p>
            <a:pPr marL="342900" indent="-342900">
              <a:buAutoNum type="arabicPeriod"/>
            </a:pPr>
            <a:r>
              <a:rPr lang="en-US" sz="2000">
                <a:latin typeface="Times New Roman" panose="02020603050405020304" pitchFamily="18" charset="0"/>
                <a:cs typeface="Times New Roman" panose="02020603050405020304" pitchFamily="18" charset="0"/>
              </a:rPr>
              <a:t>TRƯƠNG THÀNH LỢI 	18119169</a:t>
            </a:r>
          </a:p>
        </p:txBody>
      </p:sp>
      <p:sp>
        <p:nvSpPr>
          <p:cNvPr id="6" name="TextBox 5">
            <a:extLst>
              <a:ext uri="{FF2B5EF4-FFF2-40B4-BE49-F238E27FC236}">
                <a16:creationId xmlns:a16="http://schemas.microsoft.com/office/drawing/2014/main" id="{59CA0749-27CB-40EC-A8D5-B956A955F967}"/>
              </a:ext>
            </a:extLst>
          </p:cNvPr>
          <p:cNvSpPr txBox="1"/>
          <p:nvPr/>
        </p:nvSpPr>
        <p:spPr>
          <a:xfrm>
            <a:off x="4474888" y="5530202"/>
            <a:ext cx="4542693" cy="523220"/>
          </a:xfrm>
          <a:prstGeom prst="rect">
            <a:avLst/>
          </a:prstGeom>
          <a:noFill/>
        </p:spPr>
        <p:txBody>
          <a:bodyPr wrap="square" rtlCol="0">
            <a:spAutoFit/>
          </a:bodyPr>
          <a:lstStyle/>
          <a:p>
            <a:r>
              <a:rPr lang="en-US" sz="2800">
                <a:latin typeface="Times New Roman" panose="02020603050405020304" pitchFamily="18" charset="0"/>
                <a:cs typeface="Times New Roman" panose="02020603050405020304" pitchFamily="18" charset="0"/>
              </a:rPr>
              <a:t>GVHD: PHAN VĂN CA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9"/>
          <p:cNvSpPr>
            <a:spLocks noGrp="1" noRot="1" noChangeAspect="1" noMove="1" noResize="1" noEditPoints="1" noAdjustHandles="1" noChangeArrowheads="1" noChangeShapeType="1" noTextEdit="1"/>
          </p:cNvSpPr>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11"/>
          <p:cNvGrpSpPr>
            <a:grpSpLocks noGrp="1" noUngrp="1" noRot="1" noChangeAspect="1" noMove="1" noResize="1"/>
          </p:cNvGrpSpPr>
          <p:nvPr/>
        </p:nvGrpSpPr>
        <p:grpSpPr>
          <a:xfrm>
            <a:off x="146539" y="153291"/>
            <a:ext cx="1128382" cy="847206"/>
            <a:chOff x="7097970" y="667647"/>
            <a:chExt cx="1128382" cy="847206"/>
          </a:xfrm>
        </p:grpSpPr>
        <p:sp>
          <p:nvSpPr>
            <p:cNvPr id="13" name="Freeform 5"/>
            <p:cNvSpPr/>
            <p:nvPr/>
          </p:nvSpPr>
          <p:spPr bwMode="auto">
            <a:xfrm>
              <a:off x="7097970" y="91947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5"/>
            <p:cNvSpPr/>
            <p:nvPr/>
          </p:nvSpPr>
          <p:spPr bwMode="auto">
            <a:xfrm>
              <a:off x="7675860" y="66764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18" name="Straight Connector 17"/>
          <p:cNvCxnSpPr>
            <a:cxnSpLocks/>
          </p:cNvCxnSpPr>
          <p:nvPr/>
        </p:nvCxnSpPr>
        <p:spPr>
          <a:xfrm>
            <a:off x="1434039" y="702807"/>
            <a:ext cx="2351477" cy="0"/>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5016420F-F3DE-45BF-B5EF-2E506F15C0CF}"/>
              </a:ext>
            </a:extLst>
          </p:cNvPr>
          <p:cNvSpPr txBox="1"/>
          <p:nvPr/>
        </p:nvSpPr>
        <p:spPr>
          <a:xfrm>
            <a:off x="278259" y="395944"/>
            <a:ext cx="431351" cy="584775"/>
          </a:xfrm>
          <a:prstGeom prst="rect">
            <a:avLst/>
          </a:prstGeom>
          <a:noFill/>
        </p:spPr>
        <p:txBody>
          <a:bodyPr wrap="square" rtlCol="0">
            <a:spAutoFit/>
          </a:bodyPr>
          <a:lstStyle/>
          <a:p>
            <a:r>
              <a:rPr lang="en-US" sz="3200" b="1">
                <a:solidFill>
                  <a:srgbClr val="FF0000"/>
                </a:solidFill>
                <a:latin typeface="Times New Roman" panose="02020603050405020304" pitchFamily="18" charset="0"/>
                <a:cs typeface="Times New Roman" panose="02020603050405020304" pitchFamily="18" charset="0"/>
              </a:rPr>
              <a:t>2</a:t>
            </a:r>
          </a:p>
        </p:txBody>
      </p:sp>
      <p:sp>
        <p:nvSpPr>
          <p:cNvPr id="3" name="TextBox 2">
            <a:extLst>
              <a:ext uri="{FF2B5EF4-FFF2-40B4-BE49-F238E27FC236}">
                <a16:creationId xmlns:a16="http://schemas.microsoft.com/office/drawing/2014/main" id="{738F37D2-50DE-48D7-8C4E-A87B9C8BFA3B}"/>
              </a:ext>
            </a:extLst>
          </p:cNvPr>
          <p:cNvSpPr txBox="1"/>
          <p:nvPr/>
        </p:nvSpPr>
        <p:spPr>
          <a:xfrm>
            <a:off x="812660" y="174284"/>
            <a:ext cx="350418"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1</a:t>
            </a:r>
          </a:p>
        </p:txBody>
      </p:sp>
      <p:sp>
        <p:nvSpPr>
          <p:cNvPr id="4" name="TextBox 3">
            <a:extLst>
              <a:ext uri="{FF2B5EF4-FFF2-40B4-BE49-F238E27FC236}">
                <a16:creationId xmlns:a16="http://schemas.microsoft.com/office/drawing/2014/main" id="{171852D1-FAA0-4233-9252-082589E805EF}"/>
              </a:ext>
            </a:extLst>
          </p:cNvPr>
          <p:cNvSpPr txBox="1"/>
          <p:nvPr/>
        </p:nvSpPr>
        <p:spPr>
          <a:xfrm>
            <a:off x="1365598" y="196290"/>
            <a:ext cx="4512603" cy="523220"/>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Thuật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toán</a:t>
            </a:r>
            <a:r>
              <a:rPr lang="en-US" sz="2800" dirty="0">
                <a:latin typeface="Times New Roman" panose="02020603050405020304" pitchFamily="18" charset="0"/>
                <a:cs typeface="Times New Roman" panose="02020603050405020304" pitchFamily="18" charset="0"/>
              </a:rPr>
              <a:t> Object detection</a:t>
            </a:r>
          </a:p>
        </p:txBody>
      </p:sp>
      <p:sp>
        <p:nvSpPr>
          <p:cNvPr id="14" name="TextBox 13">
            <a:extLst>
              <a:ext uri="{FF2B5EF4-FFF2-40B4-BE49-F238E27FC236}">
                <a16:creationId xmlns:a16="http://schemas.microsoft.com/office/drawing/2014/main" id="{8280DBF7-E855-49C0-AB78-7E8F33DA2943}"/>
              </a:ext>
            </a:extLst>
          </p:cNvPr>
          <p:cNvSpPr txBox="1"/>
          <p:nvPr/>
        </p:nvSpPr>
        <p:spPr>
          <a:xfrm>
            <a:off x="1163078" y="1000497"/>
            <a:ext cx="5599942" cy="1200329"/>
          </a:xfrm>
          <a:prstGeom prst="rect">
            <a:avLst/>
          </a:prstGeom>
          <a:noFill/>
        </p:spPr>
        <p:txBody>
          <a:bodyPr wrap="square" rtlCol="0">
            <a:spAutoFit/>
          </a:bodyPr>
          <a:lstStyle/>
          <a:p>
            <a:pPr marL="342900" indent="-342900">
              <a:buFontTx/>
              <a:buChar char="-"/>
            </a:pPr>
            <a:r>
              <a:rPr lang="en-US" sz="2400" dirty="0">
                <a:latin typeface="Times New Roman" panose="02020603050405020304" pitchFamily="18" charset="0"/>
                <a:cs typeface="Times New Roman" panose="02020603050405020304" pitchFamily="18" charset="0"/>
              </a:rPr>
              <a:t>Object Detection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phân</a:t>
            </a:r>
            <a:r>
              <a:rPr lang="en-US" sz="2400" dirty="0">
                <a:latin typeface="Times New Roman" panose="02020603050405020304" pitchFamily="18" charset="0"/>
                <a:cs typeface="Times New Roman" panose="02020603050405020304" pitchFamily="18" charset="0"/>
              </a:rPr>
              <a:t> ra </a:t>
            </a:r>
            <a:r>
              <a:rPr lang="en-US" sz="2400" dirty="0" err="1">
                <a:latin typeface="Times New Roman" panose="02020603050405020304" pitchFamily="18" charset="0"/>
                <a:cs typeface="Times New Roman" panose="02020603050405020304" pitchFamily="18" charset="0"/>
              </a:rPr>
              <a:t>hai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loại</a:t>
            </a:r>
            <a:r>
              <a:rPr lang="en-US" sz="2400" dirty="0">
                <a:latin typeface="Times New Roman" panose="02020603050405020304" pitchFamily="18" charset="0"/>
                <a:cs typeface="Times New Roman" panose="02020603050405020304" pitchFamily="18" charset="0"/>
              </a:rPr>
              <a:t>:</a:t>
            </a:r>
          </a:p>
          <a:p>
            <a:pPr marL="800100" lvl="1" indent="-342900">
              <a:buFontTx/>
              <a:buChar char="-"/>
            </a:pPr>
            <a:r>
              <a:rPr lang="en-US" sz="2400" dirty="0">
                <a:latin typeface="Times New Roman" panose="02020603050405020304" pitchFamily="18" charset="0"/>
                <a:cs typeface="Times New Roman" panose="02020603050405020304" pitchFamily="18" charset="0"/>
              </a:rPr>
              <a:t>One-stage detector</a:t>
            </a:r>
          </a:p>
          <a:p>
            <a:pPr marL="800100" lvl="1" indent="-342900">
              <a:buFontTx/>
              <a:buChar char="-"/>
            </a:pPr>
            <a:r>
              <a:rPr lang="en-US" sz="2400" dirty="0">
                <a:latin typeface="Times New Roman" panose="02020603050405020304" pitchFamily="18" charset="0"/>
                <a:cs typeface="Times New Roman" panose="02020603050405020304" pitchFamily="18" charset="0"/>
              </a:rPr>
              <a:t>Two-stage </a:t>
            </a:r>
            <a:r>
              <a:rPr lang="en-US" sz="2400" dirty="0" err="1">
                <a:latin typeface="Times New Roman" panose="02020603050405020304" pitchFamily="18" charset="0"/>
                <a:cs typeface="Times New Roman" panose="02020603050405020304" pitchFamily="18" charset="0"/>
              </a:rPr>
              <a:t>detecor</a:t>
            </a:r>
            <a:endParaRPr lang="en-US" sz="2400" dirty="0">
              <a:latin typeface="Times New Roman" panose="02020603050405020304" pitchFamily="18" charset="0"/>
              <a:cs typeface="Times New Roman" panose="02020603050405020304" pitchFamily="18" charset="0"/>
            </a:endParaRPr>
          </a:p>
        </p:txBody>
      </p:sp>
      <p:pic>
        <p:nvPicPr>
          <p:cNvPr id="2050" name="Picture 2" descr="2: Two stage vs one stage object detection models.">
            <a:extLst>
              <a:ext uri="{FF2B5EF4-FFF2-40B4-BE49-F238E27FC236}">
                <a16:creationId xmlns:a16="http://schemas.microsoft.com/office/drawing/2014/main" id="{233D0465-8B06-45A5-A5BB-04C8145A33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872" y="1614127"/>
            <a:ext cx="5639070" cy="362974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F7FA678-EED3-430C-B51B-B654BF5325ED}"/>
              </a:ext>
            </a:extLst>
          </p:cNvPr>
          <p:cNvSpPr txBox="1"/>
          <p:nvPr/>
        </p:nvSpPr>
        <p:spPr>
          <a:xfrm>
            <a:off x="985545" y="2481814"/>
            <a:ext cx="5762356" cy="120032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Two-stage </a:t>
            </a:r>
            <a:r>
              <a:rPr lang="en-US" sz="2400" dirty="0" err="1">
                <a:latin typeface="Times New Roman" panose="02020603050405020304" pitchFamily="18" charset="0"/>
                <a:cs typeface="Times New Roman" panose="02020603050405020304" pitchFamily="18" charset="0"/>
              </a:rPr>
              <a:t>sẽ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Trích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xuất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vùng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đặc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trưng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ảnh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đưa</a:t>
            </a:r>
            <a:r>
              <a:rPr lang="en-US" sz="2400" dirty="0">
                <a:latin typeface="Times New Roman" panose="02020603050405020304" pitchFamily="18" charset="0"/>
                <a:cs typeface="Times New Roman" panose="02020603050405020304" pitchFamily="18" charset="0"/>
              </a:rPr>
              <a:t> ra </a:t>
            </a:r>
            <a:r>
              <a:rPr lang="en-US" sz="2400" dirty="0" err="1">
                <a:latin typeface="Times New Roman" panose="02020603050405020304" pitchFamily="18" charset="0"/>
                <a:cs typeface="Times New Roman" panose="02020603050405020304" pitchFamily="18" charset="0"/>
              </a:rPr>
              <a:t>dự</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đoán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vùng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dựa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mạng</a:t>
            </a:r>
            <a:r>
              <a:rPr lang="en-US" sz="2400" dirty="0">
                <a:latin typeface="Times New Roman" panose="02020603050405020304" pitchFamily="18" charset="0"/>
                <a:cs typeface="Times New Roman" panose="02020603050405020304" pitchFamily="18" charset="0"/>
              </a:rPr>
              <a:t> CNN.</a:t>
            </a:r>
          </a:p>
        </p:txBody>
      </p:sp>
      <p:sp>
        <p:nvSpPr>
          <p:cNvPr id="16" name="TextBox 15">
            <a:extLst>
              <a:ext uri="{FF2B5EF4-FFF2-40B4-BE49-F238E27FC236}">
                <a16:creationId xmlns:a16="http://schemas.microsoft.com/office/drawing/2014/main" id="{01DC3F5C-46E9-4D79-B300-2B9D89ADB030}"/>
              </a:ext>
            </a:extLst>
          </p:cNvPr>
          <p:cNvSpPr txBox="1"/>
          <p:nvPr/>
        </p:nvSpPr>
        <p:spPr>
          <a:xfrm>
            <a:off x="985545" y="3682143"/>
            <a:ext cx="5599942"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One-stage </a:t>
            </a:r>
            <a:r>
              <a:rPr lang="en-US" sz="2400" dirty="0" err="1">
                <a:latin typeface="Times New Roman" panose="02020603050405020304" pitchFamily="18" charset="0"/>
                <a:cs typeface="Times New Roman" panose="02020603050405020304" pitchFamily="18" charset="0"/>
              </a:rPr>
              <a:t>sẽ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Chỉ</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đưa</a:t>
            </a:r>
            <a:r>
              <a:rPr lang="en-US" sz="2400" dirty="0">
                <a:latin typeface="Times New Roman" panose="02020603050405020304" pitchFamily="18" charset="0"/>
                <a:cs typeface="Times New Roman" panose="02020603050405020304" pitchFamily="18" charset="0"/>
              </a:rPr>
              <a:t> ra </a:t>
            </a:r>
            <a:r>
              <a:rPr lang="en-US" sz="2400" dirty="0" err="1">
                <a:latin typeface="Times New Roman" panose="02020603050405020304" pitchFamily="18" charset="0"/>
                <a:cs typeface="Times New Roman" panose="02020603050405020304" pitchFamily="18" charset="0"/>
              </a:rPr>
              <a:t>dự</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đoán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dựa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mạng</a:t>
            </a:r>
            <a:r>
              <a:rPr lang="en-US" sz="2400" dirty="0">
                <a:latin typeface="Times New Roman" panose="02020603050405020304" pitchFamily="18" charset="0"/>
                <a:cs typeface="Times New Roman" panose="02020603050405020304" pitchFamily="18" charset="0"/>
              </a:rPr>
              <a:t> CNN.</a:t>
            </a:r>
          </a:p>
        </p:txBody>
      </p:sp>
    </p:spTree>
    <p:extLst>
      <p:ext uri="{BB962C8B-B14F-4D97-AF65-F5344CB8AC3E}">
        <p14:creationId xmlns:p14="http://schemas.microsoft.com/office/powerpoint/2010/main" val="3333872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9"/>
          <p:cNvSpPr>
            <a:spLocks noGrp="1" noRot="1" noChangeAspect="1" noMove="1" noResize="1" noEditPoints="1" noAdjustHandles="1" noChangeArrowheads="1" noChangeShapeType="1" noTextEdit="1"/>
          </p:cNvSpPr>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11"/>
          <p:cNvGrpSpPr>
            <a:grpSpLocks noGrp="1" noUngrp="1" noRot="1" noChangeAspect="1" noMove="1" noResize="1"/>
          </p:cNvGrpSpPr>
          <p:nvPr/>
        </p:nvGrpSpPr>
        <p:grpSpPr>
          <a:xfrm>
            <a:off x="146539" y="153291"/>
            <a:ext cx="1128382" cy="847206"/>
            <a:chOff x="7097970" y="667647"/>
            <a:chExt cx="1128382" cy="847206"/>
          </a:xfrm>
        </p:grpSpPr>
        <p:sp>
          <p:nvSpPr>
            <p:cNvPr id="13" name="Freeform 5"/>
            <p:cNvSpPr/>
            <p:nvPr/>
          </p:nvSpPr>
          <p:spPr bwMode="auto">
            <a:xfrm>
              <a:off x="7097970" y="91947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5"/>
            <p:cNvSpPr/>
            <p:nvPr/>
          </p:nvSpPr>
          <p:spPr bwMode="auto">
            <a:xfrm>
              <a:off x="7675860" y="66764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18" name="Straight Connector 17"/>
          <p:cNvCxnSpPr>
            <a:cxnSpLocks/>
          </p:cNvCxnSpPr>
          <p:nvPr/>
        </p:nvCxnSpPr>
        <p:spPr>
          <a:xfrm>
            <a:off x="1434039" y="702807"/>
            <a:ext cx="2351477" cy="0"/>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5016420F-F3DE-45BF-B5EF-2E506F15C0CF}"/>
              </a:ext>
            </a:extLst>
          </p:cNvPr>
          <p:cNvSpPr txBox="1"/>
          <p:nvPr/>
        </p:nvSpPr>
        <p:spPr>
          <a:xfrm>
            <a:off x="278259" y="395944"/>
            <a:ext cx="431351" cy="584775"/>
          </a:xfrm>
          <a:prstGeom prst="rect">
            <a:avLst/>
          </a:prstGeom>
          <a:noFill/>
        </p:spPr>
        <p:txBody>
          <a:bodyPr wrap="square" rtlCol="0">
            <a:spAutoFit/>
          </a:bodyPr>
          <a:lstStyle/>
          <a:p>
            <a:r>
              <a:rPr lang="en-US" sz="3200" b="1">
                <a:solidFill>
                  <a:srgbClr val="FF0000"/>
                </a:solidFill>
                <a:latin typeface="Times New Roman" panose="02020603050405020304" pitchFamily="18" charset="0"/>
                <a:cs typeface="Times New Roman" panose="02020603050405020304" pitchFamily="18" charset="0"/>
              </a:rPr>
              <a:t>2</a:t>
            </a:r>
          </a:p>
        </p:txBody>
      </p:sp>
      <p:sp>
        <p:nvSpPr>
          <p:cNvPr id="3" name="TextBox 2">
            <a:extLst>
              <a:ext uri="{FF2B5EF4-FFF2-40B4-BE49-F238E27FC236}">
                <a16:creationId xmlns:a16="http://schemas.microsoft.com/office/drawing/2014/main" id="{738F37D2-50DE-48D7-8C4E-A87B9C8BFA3B}"/>
              </a:ext>
            </a:extLst>
          </p:cNvPr>
          <p:cNvSpPr txBox="1"/>
          <p:nvPr/>
        </p:nvSpPr>
        <p:spPr>
          <a:xfrm>
            <a:off x="812660" y="174284"/>
            <a:ext cx="350418"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2</a:t>
            </a:r>
          </a:p>
        </p:txBody>
      </p:sp>
      <p:sp>
        <p:nvSpPr>
          <p:cNvPr id="4" name="TextBox 3">
            <a:extLst>
              <a:ext uri="{FF2B5EF4-FFF2-40B4-BE49-F238E27FC236}">
                <a16:creationId xmlns:a16="http://schemas.microsoft.com/office/drawing/2014/main" id="{171852D1-FAA0-4233-9252-082589E805EF}"/>
              </a:ext>
            </a:extLst>
          </p:cNvPr>
          <p:cNvSpPr txBox="1"/>
          <p:nvPr/>
        </p:nvSpPr>
        <p:spPr>
          <a:xfrm>
            <a:off x="1365598" y="196290"/>
            <a:ext cx="4512603"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YOLO- You Only Look One</a:t>
            </a:r>
          </a:p>
        </p:txBody>
      </p:sp>
      <p:pic>
        <p:nvPicPr>
          <p:cNvPr id="17" name="Picture 16" descr="Diagram&#10;&#10;Description automatically generated">
            <a:extLst>
              <a:ext uri="{FF2B5EF4-FFF2-40B4-BE49-F238E27FC236}">
                <a16:creationId xmlns:a16="http://schemas.microsoft.com/office/drawing/2014/main" id="{97C9814B-A60B-4CCB-ABBB-EE21823BC67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9848" y="1883359"/>
            <a:ext cx="8512304" cy="2568141"/>
          </a:xfrm>
          <a:prstGeom prst="rect">
            <a:avLst/>
          </a:prstGeom>
          <a:noFill/>
          <a:ln>
            <a:noFill/>
          </a:ln>
        </p:spPr>
      </p:pic>
      <p:pic>
        <p:nvPicPr>
          <p:cNvPr id="19" name="Picture 18" descr="A picture containing text, receipt&#10;&#10;Description automatically generated">
            <a:extLst>
              <a:ext uri="{FF2B5EF4-FFF2-40B4-BE49-F238E27FC236}">
                <a16:creationId xmlns:a16="http://schemas.microsoft.com/office/drawing/2014/main" id="{3DB9BB46-31C4-4ABA-B190-663C5CF1504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82203" y="1000497"/>
            <a:ext cx="3827594" cy="5373820"/>
          </a:xfrm>
          <a:prstGeom prst="rect">
            <a:avLst/>
          </a:prstGeom>
          <a:noFill/>
          <a:ln>
            <a:noFill/>
          </a:ln>
        </p:spPr>
      </p:pic>
      <p:pic>
        <p:nvPicPr>
          <p:cNvPr id="20" name="Picture 19">
            <a:extLst>
              <a:ext uri="{FF2B5EF4-FFF2-40B4-BE49-F238E27FC236}">
                <a16:creationId xmlns:a16="http://schemas.microsoft.com/office/drawing/2014/main" id="{2FCF2F34-8840-45EE-97A7-4C1211EFEB0A}"/>
              </a:ext>
            </a:extLst>
          </p:cNvPr>
          <p:cNvPicPr>
            <a:picLocks noChangeAspect="1"/>
          </p:cNvPicPr>
          <p:nvPr/>
        </p:nvPicPr>
        <p:blipFill>
          <a:blip r:embed="rId4"/>
          <a:stretch>
            <a:fillRect/>
          </a:stretch>
        </p:blipFill>
        <p:spPr>
          <a:xfrm>
            <a:off x="3128272" y="915800"/>
            <a:ext cx="5935456" cy="4942198"/>
          </a:xfrm>
          <a:prstGeom prst="rect">
            <a:avLst/>
          </a:prstGeom>
        </p:spPr>
      </p:pic>
    </p:spTree>
    <p:extLst>
      <p:ext uri="{BB962C8B-B14F-4D97-AF65-F5344CB8AC3E}">
        <p14:creationId xmlns:p14="http://schemas.microsoft.com/office/powerpoint/2010/main" val="3705258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11"/>
          <p:cNvGrpSpPr>
            <a:grpSpLocks noGrp="1" noUngrp="1" noRot="1" noChangeAspect="1" noMove="1" noResize="1"/>
          </p:cNvGrpSpPr>
          <p:nvPr/>
        </p:nvGrpSpPr>
        <p:grpSpPr>
          <a:xfrm>
            <a:off x="146539" y="153291"/>
            <a:ext cx="1128382" cy="847206"/>
            <a:chOff x="7097970" y="667647"/>
            <a:chExt cx="1128382" cy="847206"/>
          </a:xfrm>
        </p:grpSpPr>
        <p:sp>
          <p:nvSpPr>
            <p:cNvPr id="13" name="Freeform 5"/>
            <p:cNvSpPr/>
            <p:nvPr/>
          </p:nvSpPr>
          <p:spPr bwMode="auto">
            <a:xfrm>
              <a:off x="7097970" y="91947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5"/>
            <p:cNvSpPr/>
            <p:nvPr/>
          </p:nvSpPr>
          <p:spPr bwMode="auto">
            <a:xfrm>
              <a:off x="7675860" y="66764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18" name="Straight Connector 17"/>
          <p:cNvCxnSpPr>
            <a:cxnSpLocks/>
          </p:cNvCxnSpPr>
          <p:nvPr/>
        </p:nvCxnSpPr>
        <p:spPr>
          <a:xfrm>
            <a:off x="1434039" y="702807"/>
            <a:ext cx="2351477" cy="0"/>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5016420F-F3DE-45BF-B5EF-2E506F15C0CF}"/>
              </a:ext>
            </a:extLst>
          </p:cNvPr>
          <p:cNvSpPr txBox="1"/>
          <p:nvPr/>
        </p:nvSpPr>
        <p:spPr>
          <a:xfrm>
            <a:off x="278259" y="395944"/>
            <a:ext cx="431351" cy="584775"/>
          </a:xfrm>
          <a:prstGeom prst="rect">
            <a:avLst/>
          </a:prstGeom>
          <a:noFill/>
        </p:spPr>
        <p:txBody>
          <a:bodyPr wrap="square" rtlCol="0">
            <a:spAutoFit/>
          </a:bodyPr>
          <a:lstStyle/>
          <a:p>
            <a:r>
              <a:rPr lang="en-US" sz="3200" b="1">
                <a:solidFill>
                  <a:srgbClr val="FF0000"/>
                </a:solidFill>
                <a:latin typeface="Times New Roman" panose="02020603050405020304" pitchFamily="18" charset="0"/>
                <a:cs typeface="Times New Roman" panose="02020603050405020304" pitchFamily="18" charset="0"/>
              </a:rPr>
              <a:t>2</a:t>
            </a:r>
          </a:p>
        </p:txBody>
      </p:sp>
      <p:sp>
        <p:nvSpPr>
          <p:cNvPr id="3" name="TextBox 2">
            <a:extLst>
              <a:ext uri="{FF2B5EF4-FFF2-40B4-BE49-F238E27FC236}">
                <a16:creationId xmlns:a16="http://schemas.microsoft.com/office/drawing/2014/main" id="{738F37D2-50DE-48D7-8C4E-A87B9C8BFA3B}"/>
              </a:ext>
            </a:extLst>
          </p:cNvPr>
          <p:cNvSpPr txBox="1"/>
          <p:nvPr/>
        </p:nvSpPr>
        <p:spPr>
          <a:xfrm>
            <a:off x="812660" y="174284"/>
            <a:ext cx="350418"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2</a:t>
            </a:r>
          </a:p>
        </p:txBody>
      </p:sp>
      <p:sp>
        <p:nvSpPr>
          <p:cNvPr id="4" name="TextBox 3">
            <a:extLst>
              <a:ext uri="{FF2B5EF4-FFF2-40B4-BE49-F238E27FC236}">
                <a16:creationId xmlns:a16="http://schemas.microsoft.com/office/drawing/2014/main" id="{171852D1-FAA0-4233-9252-082589E805EF}"/>
              </a:ext>
            </a:extLst>
          </p:cNvPr>
          <p:cNvSpPr txBox="1"/>
          <p:nvPr/>
        </p:nvSpPr>
        <p:spPr>
          <a:xfrm>
            <a:off x="1365599" y="196291"/>
            <a:ext cx="5012662"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YOLO- You Only Look One</a:t>
            </a:r>
          </a:p>
        </p:txBody>
      </p:sp>
      <p:sp>
        <p:nvSpPr>
          <p:cNvPr id="7" name="TextBox 6">
            <a:extLst>
              <a:ext uri="{FF2B5EF4-FFF2-40B4-BE49-F238E27FC236}">
                <a16:creationId xmlns:a16="http://schemas.microsoft.com/office/drawing/2014/main" id="{EC20F900-8EAC-40EC-8BDC-B1B3C9EB906E}"/>
              </a:ext>
            </a:extLst>
          </p:cNvPr>
          <p:cNvSpPr txBox="1"/>
          <p:nvPr/>
        </p:nvSpPr>
        <p:spPr>
          <a:xfrm>
            <a:off x="1274921" y="1000497"/>
            <a:ext cx="5103340"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YOLO</a:t>
            </a:r>
          </a:p>
        </p:txBody>
      </p:sp>
      <p:pic>
        <p:nvPicPr>
          <p:cNvPr id="12" name="Picture 11">
            <a:extLst>
              <a:ext uri="{FF2B5EF4-FFF2-40B4-BE49-F238E27FC236}">
                <a16:creationId xmlns:a16="http://schemas.microsoft.com/office/drawing/2014/main" id="{636D9F9A-D77C-4183-AAE7-03894720FCAA}"/>
              </a:ext>
            </a:extLst>
          </p:cNvPr>
          <p:cNvPicPr>
            <a:picLocks noChangeAspect="1"/>
          </p:cNvPicPr>
          <p:nvPr/>
        </p:nvPicPr>
        <p:blipFill>
          <a:blip r:embed="rId2"/>
          <a:stretch>
            <a:fillRect/>
          </a:stretch>
        </p:blipFill>
        <p:spPr>
          <a:xfrm>
            <a:off x="2442652" y="1703305"/>
            <a:ext cx="7306695" cy="952633"/>
          </a:xfrm>
          <a:prstGeom prst="rect">
            <a:avLst/>
          </a:prstGeom>
        </p:spPr>
      </p:pic>
      <p:pic>
        <p:nvPicPr>
          <p:cNvPr id="15" name="Picture 14">
            <a:extLst>
              <a:ext uri="{FF2B5EF4-FFF2-40B4-BE49-F238E27FC236}">
                <a16:creationId xmlns:a16="http://schemas.microsoft.com/office/drawing/2014/main" id="{CB15E6CD-4944-4ACF-A921-14DA961B3B3C}"/>
              </a:ext>
            </a:extLst>
          </p:cNvPr>
          <p:cNvPicPr>
            <a:picLocks noChangeAspect="1"/>
          </p:cNvPicPr>
          <p:nvPr/>
        </p:nvPicPr>
        <p:blipFill>
          <a:blip r:embed="rId3"/>
          <a:stretch>
            <a:fillRect/>
          </a:stretch>
        </p:blipFill>
        <p:spPr>
          <a:xfrm>
            <a:off x="1434039" y="2588157"/>
            <a:ext cx="10412278" cy="1438476"/>
          </a:xfrm>
          <a:prstGeom prst="rect">
            <a:avLst/>
          </a:prstGeom>
        </p:spPr>
      </p:pic>
      <p:pic>
        <p:nvPicPr>
          <p:cNvPr id="19" name="Picture 18">
            <a:extLst>
              <a:ext uri="{FF2B5EF4-FFF2-40B4-BE49-F238E27FC236}">
                <a16:creationId xmlns:a16="http://schemas.microsoft.com/office/drawing/2014/main" id="{9034C830-8474-49F4-941B-868F737AA7EA}"/>
              </a:ext>
            </a:extLst>
          </p:cNvPr>
          <p:cNvPicPr>
            <a:picLocks noChangeAspect="1"/>
          </p:cNvPicPr>
          <p:nvPr/>
        </p:nvPicPr>
        <p:blipFill>
          <a:blip r:embed="rId4"/>
          <a:stretch>
            <a:fillRect/>
          </a:stretch>
        </p:blipFill>
        <p:spPr>
          <a:xfrm>
            <a:off x="574134" y="4026633"/>
            <a:ext cx="6716062" cy="1771897"/>
          </a:xfrm>
          <a:prstGeom prst="rect">
            <a:avLst/>
          </a:prstGeom>
        </p:spPr>
      </p:pic>
      <p:pic>
        <p:nvPicPr>
          <p:cNvPr id="21" name="Picture 20">
            <a:extLst>
              <a:ext uri="{FF2B5EF4-FFF2-40B4-BE49-F238E27FC236}">
                <a16:creationId xmlns:a16="http://schemas.microsoft.com/office/drawing/2014/main" id="{5AE96DB9-7A08-48E8-ACCD-7A15A04330B8}"/>
              </a:ext>
            </a:extLst>
          </p:cNvPr>
          <p:cNvPicPr>
            <a:picLocks noChangeAspect="1"/>
          </p:cNvPicPr>
          <p:nvPr/>
        </p:nvPicPr>
        <p:blipFill>
          <a:blip r:embed="rId5"/>
          <a:stretch>
            <a:fillRect/>
          </a:stretch>
        </p:blipFill>
        <p:spPr>
          <a:xfrm>
            <a:off x="2852284" y="5695587"/>
            <a:ext cx="6487430" cy="724001"/>
          </a:xfrm>
          <a:prstGeom prst="rect">
            <a:avLst/>
          </a:prstGeom>
        </p:spPr>
      </p:pic>
      <p:sp>
        <p:nvSpPr>
          <p:cNvPr id="24" name="Arrow: Right 23">
            <a:extLst>
              <a:ext uri="{FF2B5EF4-FFF2-40B4-BE49-F238E27FC236}">
                <a16:creationId xmlns:a16="http://schemas.microsoft.com/office/drawing/2014/main" id="{403524EC-E3C4-42AE-AB9C-B4E725A32BC4}"/>
              </a:ext>
            </a:extLst>
          </p:cNvPr>
          <p:cNvSpPr/>
          <p:nvPr/>
        </p:nvSpPr>
        <p:spPr>
          <a:xfrm>
            <a:off x="1953448" y="5866743"/>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5596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9"/>
          <p:cNvSpPr>
            <a:spLocks noGrp="1" noRot="1" noChangeAspect="1" noMove="1" noResize="1" noEditPoints="1" noAdjustHandles="1" noChangeArrowheads="1" noChangeShapeType="1" noTextEdit="1"/>
          </p:cNvSpPr>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11"/>
          <p:cNvGrpSpPr>
            <a:grpSpLocks noGrp="1" noUngrp="1" noRot="1" noChangeAspect="1" noMove="1" noResize="1"/>
          </p:cNvGrpSpPr>
          <p:nvPr/>
        </p:nvGrpSpPr>
        <p:grpSpPr>
          <a:xfrm>
            <a:off x="146539" y="153291"/>
            <a:ext cx="1128382" cy="847206"/>
            <a:chOff x="7097970" y="667647"/>
            <a:chExt cx="1128382" cy="847206"/>
          </a:xfrm>
        </p:grpSpPr>
        <p:sp>
          <p:nvSpPr>
            <p:cNvPr id="13" name="Freeform 5"/>
            <p:cNvSpPr/>
            <p:nvPr/>
          </p:nvSpPr>
          <p:spPr bwMode="auto">
            <a:xfrm>
              <a:off x="7097970" y="91947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5"/>
            <p:cNvSpPr/>
            <p:nvPr/>
          </p:nvSpPr>
          <p:spPr bwMode="auto">
            <a:xfrm>
              <a:off x="7675860" y="66764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18" name="Straight Connector 17"/>
          <p:cNvCxnSpPr>
            <a:cxnSpLocks/>
          </p:cNvCxnSpPr>
          <p:nvPr/>
        </p:nvCxnSpPr>
        <p:spPr>
          <a:xfrm>
            <a:off x="1434039" y="702807"/>
            <a:ext cx="2351477" cy="0"/>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5016420F-F3DE-45BF-B5EF-2E506F15C0CF}"/>
              </a:ext>
            </a:extLst>
          </p:cNvPr>
          <p:cNvSpPr txBox="1"/>
          <p:nvPr/>
        </p:nvSpPr>
        <p:spPr>
          <a:xfrm>
            <a:off x="278259" y="395944"/>
            <a:ext cx="43135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a:solidFill>
                  <a:srgbClr val="FF0000"/>
                </a:solidFill>
                <a:latin typeface="Times New Roman" panose="02020603050405020304" pitchFamily="18" charset="0"/>
                <a:cs typeface="Times New Roman" panose="02020603050405020304" pitchFamily="18" charset="0"/>
              </a:rPr>
              <a:t>2</a:t>
            </a:r>
            <a:endParaRPr kumimoji="0" lang="en-US" sz="3200" b="1"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endParaRPr>
          </a:p>
        </p:txBody>
      </p:sp>
      <p:sp>
        <p:nvSpPr>
          <p:cNvPr id="3" name="TextBox 2">
            <a:extLst>
              <a:ext uri="{FF2B5EF4-FFF2-40B4-BE49-F238E27FC236}">
                <a16:creationId xmlns:a16="http://schemas.microsoft.com/office/drawing/2014/main" id="{738F37D2-50DE-48D7-8C4E-A87B9C8BFA3B}"/>
              </a:ext>
            </a:extLst>
          </p:cNvPr>
          <p:cNvSpPr txBox="1"/>
          <p:nvPr/>
        </p:nvSpPr>
        <p:spPr>
          <a:xfrm>
            <a:off x="812660" y="174284"/>
            <a:ext cx="3504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a:solidFill>
                  <a:prstClr val="black"/>
                </a:solidFill>
                <a:latin typeface="Times New Roman" panose="02020603050405020304" pitchFamily="18" charset="0"/>
                <a:cs typeface="Times New Roman" panose="02020603050405020304" pitchFamily="18" charset="0"/>
              </a:rPr>
              <a:t>3</a:t>
            </a:r>
            <a:endPar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 name="TextBox 3">
            <a:extLst>
              <a:ext uri="{FF2B5EF4-FFF2-40B4-BE49-F238E27FC236}">
                <a16:creationId xmlns:a16="http://schemas.microsoft.com/office/drawing/2014/main" id="{171852D1-FAA0-4233-9252-082589E805EF}"/>
              </a:ext>
            </a:extLst>
          </p:cNvPr>
          <p:cNvSpPr txBox="1"/>
          <p:nvPr/>
        </p:nvSpPr>
        <p:spPr>
          <a:xfrm>
            <a:off x="1365599" y="196290"/>
            <a:ext cx="346136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err="1">
                <a:solidFill>
                  <a:prstClr val="black"/>
                </a:solidFill>
                <a:latin typeface="Times New Roman" panose="02020603050405020304" pitchFamily="18" charset="0"/>
                <a:cs typeface="Times New Roman" panose="02020603050405020304" pitchFamily="18" charset="0"/>
              </a:rPr>
              <a:t>Đánh</a:t>
            </a:r>
            <a:r>
              <a:rPr lang="en-US" sz="2800" dirty="0">
                <a:solidFill>
                  <a:prstClr val="black"/>
                </a:solidFill>
                <a:latin typeface="Times New Roman" panose="02020603050405020304" pitchFamily="18" charset="0"/>
                <a:cs typeface="Times New Roman" panose="02020603050405020304" pitchFamily="18" charset="0"/>
              </a:rPr>
              <a:t> </a:t>
            </a:r>
            <a:r>
              <a:rPr lang="en-US" sz="2800" dirty="0" err="1">
                <a:solidFill>
                  <a:prstClr val="black"/>
                </a:solidFill>
                <a:latin typeface="Times New Roman" panose="02020603050405020304" pitchFamily="18" charset="0"/>
                <a:cs typeface="Times New Roman" panose="02020603050405020304" pitchFamily="18" charset="0"/>
              </a:rPr>
              <a:t>giá</a:t>
            </a:r>
            <a:r>
              <a:rPr lang="en-US" sz="2800" dirty="0">
                <a:solidFill>
                  <a:prstClr val="black"/>
                </a:solidFill>
                <a:latin typeface="Times New Roman" panose="02020603050405020304" pitchFamily="18" charset="0"/>
                <a:cs typeface="Times New Roman" panose="02020603050405020304" pitchFamily="18" charset="0"/>
              </a:rPr>
              <a:t> YOLO</a:t>
            </a:r>
            <a:endPar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6" name="Picture 5">
            <a:extLst>
              <a:ext uri="{FF2B5EF4-FFF2-40B4-BE49-F238E27FC236}">
                <a16:creationId xmlns:a16="http://schemas.microsoft.com/office/drawing/2014/main" id="{0A625229-BCD8-4DAC-9C07-B578B36C4E98}"/>
              </a:ext>
            </a:extLst>
          </p:cNvPr>
          <p:cNvPicPr>
            <a:picLocks noChangeAspect="1"/>
          </p:cNvPicPr>
          <p:nvPr/>
        </p:nvPicPr>
        <p:blipFill>
          <a:blip r:embed="rId2"/>
          <a:stretch>
            <a:fillRect/>
          </a:stretch>
        </p:blipFill>
        <p:spPr>
          <a:xfrm>
            <a:off x="2174931" y="980719"/>
            <a:ext cx="7842138" cy="5517536"/>
          </a:xfrm>
          <a:prstGeom prst="rect">
            <a:avLst/>
          </a:prstGeom>
        </p:spPr>
      </p:pic>
    </p:spTree>
    <p:extLst>
      <p:ext uri="{BB962C8B-B14F-4D97-AF65-F5344CB8AC3E}">
        <p14:creationId xmlns:p14="http://schemas.microsoft.com/office/powerpoint/2010/main" val="2563486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9"/>
          <p:cNvSpPr>
            <a:spLocks noGrp="1" noRot="1" noChangeAspect="1" noMove="1" noResize="1" noEditPoints="1" noAdjustHandles="1" noChangeArrowheads="1" noChangeShapeType="1" noTextEdit="1"/>
          </p:cNvSpPr>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11"/>
          <p:cNvGrpSpPr>
            <a:grpSpLocks noGrp="1" noUngrp="1" noRot="1" noChangeAspect="1" noMove="1" noResize="1"/>
          </p:cNvGrpSpPr>
          <p:nvPr/>
        </p:nvGrpSpPr>
        <p:grpSpPr>
          <a:xfrm>
            <a:off x="146539" y="153291"/>
            <a:ext cx="1128382" cy="847206"/>
            <a:chOff x="7097970" y="667647"/>
            <a:chExt cx="1128382" cy="847206"/>
          </a:xfrm>
        </p:grpSpPr>
        <p:sp>
          <p:nvSpPr>
            <p:cNvPr id="13" name="Freeform 5"/>
            <p:cNvSpPr/>
            <p:nvPr/>
          </p:nvSpPr>
          <p:spPr bwMode="auto">
            <a:xfrm>
              <a:off x="7097970" y="91947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5"/>
            <p:cNvSpPr/>
            <p:nvPr/>
          </p:nvSpPr>
          <p:spPr bwMode="auto">
            <a:xfrm>
              <a:off x="7675860" y="66764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18" name="Straight Connector 17"/>
          <p:cNvCxnSpPr>
            <a:cxnSpLocks/>
          </p:cNvCxnSpPr>
          <p:nvPr/>
        </p:nvCxnSpPr>
        <p:spPr>
          <a:xfrm>
            <a:off x="1434039" y="702807"/>
            <a:ext cx="2351477" cy="0"/>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5016420F-F3DE-45BF-B5EF-2E506F15C0CF}"/>
              </a:ext>
            </a:extLst>
          </p:cNvPr>
          <p:cNvSpPr txBox="1"/>
          <p:nvPr/>
        </p:nvSpPr>
        <p:spPr>
          <a:xfrm>
            <a:off x="278259" y="395944"/>
            <a:ext cx="43135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a:solidFill>
                  <a:srgbClr val="FF0000"/>
                </a:solidFill>
                <a:latin typeface="Times New Roman" panose="02020603050405020304" pitchFamily="18" charset="0"/>
                <a:cs typeface="Times New Roman" panose="02020603050405020304" pitchFamily="18" charset="0"/>
              </a:rPr>
              <a:t>2</a:t>
            </a:r>
            <a:endParaRPr kumimoji="0" lang="en-US" sz="3200" b="1"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endParaRPr>
          </a:p>
        </p:txBody>
      </p:sp>
      <p:sp>
        <p:nvSpPr>
          <p:cNvPr id="3" name="TextBox 2">
            <a:extLst>
              <a:ext uri="{FF2B5EF4-FFF2-40B4-BE49-F238E27FC236}">
                <a16:creationId xmlns:a16="http://schemas.microsoft.com/office/drawing/2014/main" id="{738F37D2-50DE-48D7-8C4E-A87B9C8BFA3B}"/>
              </a:ext>
            </a:extLst>
          </p:cNvPr>
          <p:cNvSpPr txBox="1"/>
          <p:nvPr/>
        </p:nvSpPr>
        <p:spPr>
          <a:xfrm>
            <a:off x="812660" y="174284"/>
            <a:ext cx="3504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noProof="0" dirty="0">
                <a:solidFill>
                  <a:prstClr val="black"/>
                </a:solidFill>
                <a:latin typeface="Times New Roman" panose="02020603050405020304" pitchFamily="18" charset="0"/>
                <a:cs typeface="Times New Roman" panose="02020603050405020304" pitchFamily="18" charset="0"/>
              </a:rPr>
              <a:t>4</a:t>
            </a: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 name="TextBox 3">
            <a:extLst>
              <a:ext uri="{FF2B5EF4-FFF2-40B4-BE49-F238E27FC236}">
                <a16:creationId xmlns:a16="http://schemas.microsoft.com/office/drawing/2014/main" id="{171852D1-FAA0-4233-9252-082589E805EF}"/>
              </a:ext>
            </a:extLst>
          </p:cNvPr>
          <p:cNvSpPr txBox="1"/>
          <p:nvPr/>
        </p:nvSpPr>
        <p:spPr>
          <a:xfrm>
            <a:off x="1365599" y="196290"/>
            <a:ext cx="346136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Yolo-Fastest</a:t>
            </a:r>
          </a:p>
        </p:txBody>
      </p:sp>
      <p:pic>
        <p:nvPicPr>
          <p:cNvPr id="12" name="Picture 11">
            <a:extLst>
              <a:ext uri="{FF2B5EF4-FFF2-40B4-BE49-F238E27FC236}">
                <a16:creationId xmlns:a16="http://schemas.microsoft.com/office/drawing/2014/main" id="{E3D61A5D-F5C2-4604-8BB2-504942A9B956}"/>
              </a:ext>
            </a:extLst>
          </p:cNvPr>
          <p:cNvPicPr>
            <a:picLocks noChangeAspect="1"/>
          </p:cNvPicPr>
          <p:nvPr/>
        </p:nvPicPr>
        <p:blipFill>
          <a:blip r:embed="rId2"/>
          <a:stretch>
            <a:fillRect/>
          </a:stretch>
        </p:blipFill>
        <p:spPr>
          <a:xfrm>
            <a:off x="2494522" y="915800"/>
            <a:ext cx="7202956" cy="3322825"/>
          </a:xfrm>
          <a:prstGeom prst="rect">
            <a:avLst/>
          </a:prstGeom>
        </p:spPr>
      </p:pic>
      <p:pic>
        <p:nvPicPr>
          <p:cNvPr id="14" name="Picture 13">
            <a:extLst>
              <a:ext uri="{FF2B5EF4-FFF2-40B4-BE49-F238E27FC236}">
                <a16:creationId xmlns:a16="http://schemas.microsoft.com/office/drawing/2014/main" id="{C5A8A5E6-A648-441F-B1B0-1CFF1240E497}"/>
              </a:ext>
            </a:extLst>
          </p:cNvPr>
          <p:cNvPicPr>
            <a:picLocks noChangeAspect="1"/>
          </p:cNvPicPr>
          <p:nvPr/>
        </p:nvPicPr>
        <p:blipFill>
          <a:blip r:embed="rId3"/>
          <a:stretch>
            <a:fillRect/>
          </a:stretch>
        </p:blipFill>
        <p:spPr>
          <a:xfrm>
            <a:off x="2632630" y="1011050"/>
            <a:ext cx="6926739" cy="3227575"/>
          </a:xfrm>
          <a:prstGeom prst="rect">
            <a:avLst/>
          </a:prstGeom>
        </p:spPr>
      </p:pic>
      <p:pic>
        <p:nvPicPr>
          <p:cNvPr id="15" name="Picture 14">
            <a:extLst>
              <a:ext uri="{FF2B5EF4-FFF2-40B4-BE49-F238E27FC236}">
                <a16:creationId xmlns:a16="http://schemas.microsoft.com/office/drawing/2014/main" id="{46736CC5-CF25-4688-A1ED-AE684709137D}"/>
              </a:ext>
            </a:extLst>
          </p:cNvPr>
          <p:cNvPicPr>
            <a:picLocks noChangeAspect="1"/>
          </p:cNvPicPr>
          <p:nvPr/>
        </p:nvPicPr>
        <p:blipFill>
          <a:blip r:embed="rId4"/>
          <a:stretch>
            <a:fillRect/>
          </a:stretch>
        </p:blipFill>
        <p:spPr>
          <a:xfrm>
            <a:off x="2773871" y="1011050"/>
            <a:ext cx="6644255" cy="4542025"/>
          </a:xfrm>
          <a:prstGeom prst="rect">
            <a:avLst/>
          </a:prstGeom>
        </p:spPr>
      </p:pic>
    </p:spTree>
    <p:extLst>
      <p:ext uri="{BB962C8B-B14F-4D97-AF65-F5344CB8AC3E}">
        <p14:creationId xmlns:p14="http://schemas.microsoft.com/office/powerpoint/2010/main" val="3038548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9"/>
          <p:cNvSpPr>
            <a:spLocks noGrp="1" noRot="1" noChangeAspect="1" noMove="1" noResize="1" noEditPoints="1" noAdjustHandles="1" noChangeArrowheads="1" noChangeShapeType="1" noTextEdit="1"/>
          </p:cNvSpPr>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11"/>
          <p:cNvGrpSpPr>
            <a:grpSpLocks noGrp="1" noUngrp="1" noRot="1" noChangeAspect="1" noMove="1" noResize="1"/>
          </p:cNvGrpSpPr>
          <p:nvPr/>
        </p:nvGrpSpPr>
        <p:grpSpPr>
          <a:xfrm>
            <a:off x="146539" y="153291"/>
            <a:ext cx="1128382" cy="847206"/>
            <a:chOff x="7097970" y="667647"/>
            <a:chExt cx="1128382" cy="847206"/>
          </a:xfrm>
        </p:grpSpPr>
        <p:sp>
          <p:nvSpPr>
            <p:cNvPr id="13" name="Freeform 5"/>
            <p:cNvSpPr/>
            <p:nvPr/>
          </p:nvSpPr>
          <p:spPr bwMode="auto">
            <a:xfrm>
              <a:off x="7097970" y="91947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5"/>
            <p:cNvSpPr/>
            <p:nvPr/>
          </p:nvSpPr>
          <p:spPr bwMode="auto">
            <a:xfrm>
              <a:off x="7675860" y="66764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18" name="Straight Connector 17"/>
          <p:cNvCxnSpPr>
            <a:cxnSpLocks/>
          </p:cNvCxnSpPr>
          <p:nvPr/>
        </p:nvCxnSpPr>
        <p:spPr>
          <a:xfrm>
            <a:off x="1434039" y="702807"/>
            <a:ext cx="2351477" cy="0"/>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5016420F-F3DE-45BF-B5EF-2E506F15C0CF}"/>
              </a:ext>
            </a:extLst>
          </p:cNvPr>
          <p:cNvSpPr txBox="1"/>
          <p:nvPr/>
        </p:nvSpPr>
        <p:spPr>
          <a:xfrm>
            <a:off x="278259" y="395944"/>
            <a:ext cx="43135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a:solidFill>
                  <a:srgbClr val="FF0000"/>
                </a:solidFill>
                <a:latin typeface="Times New Roman" panose="02020603050405020304" pitchFamily="18" charset="0"/>
                <a:cs typeface="Times New Roman" panose="02020603050405020304" pitchFamily="18" charset="0"/>
              </a:rPr>
              <a:t>2</a:t>
            </a:r>
            <a:endParaRPr kumimoji="0" lang="en-US" sz="3200" b="1"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endParaRPr>
          </a:p>
        </p:txBody>
      </p:sp>
      <p:sp>
        <p:nvSpPr>
          <p:cNvPr id="3" name="TextBox 2">
            <a:extLst>
              <a:ext uri="{FF2B5EF4-FFF2-40B4-BE49-F238E27FC236}">
                <a16:creationId xmlns:a16="http://schemas.microsoft.com/office/drawing/2014/main" id="{738F37D2-50DE-48D7-8C4E-A87B9C8BFA3B}"/>
              </a:ext>
            </a:extLst>
          </p:cNvPr>
          <p:cNvSpPr txBox="1"/>
          <p:nvPr/>
        </p:nvSpPr>
        <p:spPr>
          <a:xfrm>
            <a:off x="812660" y="174284"/>
            <a:ext cx="3504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dirty="0">
                <a:ln>
                  <a:noFill/>
                </a:ln>
                <a:solidFill>
                  <a:prstClr val="black"/>
                </a:solidFill>
                <a:effectLst/>
                <a:uLnTx/>
                <a:uFillTx/>
                <a:latin typeface="Times New Roman" panose="02020603050405020304" pitchFamily="18" charset="0"/>
                <a:ea typeface="+mn-ea"/>
                <a:cs typeface="Times New Roman" panose="02020603050405020304" pitchFamily="18" charset="0"/>
              </a:rPr>
              <a:t>5</a:t>
            </a: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 name="TextBox 3">
            <a:extLst>
              <a:ext uri="{FF2B5EF4-FFF2-40B4-BE49-F238E27FC236}">
                <a16:creationId xmlns:a16="http://schemas.microsoft.com/office/drawing/2014/main" id="{171852D1-FAA0-4233-9252-082589E805EF}"/>
              </a:ext>
            </a:extLst>
          </p:cNvPr>
          <p:cNvSpPr txBox="1"/>
          <p:nvPr/>
        </p:nvSpPr>
        <p:spPr>
          <a:xfrm>
            <a:off x="1365599" y="196290"/>
            <a:ext cx="346136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Datasets</a:t>
            </a:r>
          </a:p>
        </p:txBody>
      </p:sp>
      <p:sp>
        <p:nvSpPr>
          <p:cNvPr id="16" name="TextBox 15">
            <a:extLst>
              <a:ext uri="{FF2B5EF4-FFF2-40B4-BE49-F238E27FC236}">
                <a16:creationId xmlns:a16="http://schemas.microsoft.com/office/drawing/2014/main" id="{C5B8847A-BDCB-42AB-9BE4-3B1D5A20AEC6}"/>
              </a:ext>
            </a:extLst>
          </p:cNvPr>
          <p:cNvSpPr txBox="1"/>
          <p:nvPr/>
        </p:nvSpPr>
        <p:spPr>
          <a:xfrm>
            <a:off x="1434039" y="915800"/>
            <a:ext cx="9443511" cy="3785652"/>
          </a:xfrm>
          <a:prstGeom prst="rect">
            <a:avLst/>
          </a:prstGeom>
          <a:noFill/>
        </p:spPr>
        <p:txBody>
          <a:bodyPr wrap="square" rtlCol="0">
            <a:spAutoFit/>
          </a:bodyPr>
          <a:lstStyle/>
          <a:p>
            <a:r>
              <a:rPr lang="en-US" sz="2400" dirty="0" err="1">
                <a:latin typeface="Times New Roman" panose="02020603050405020304" pitchFamily="18" charset="0"/>
                <a:cs typeface="Times New Roman" panose="02020603050405020304" pitchFamily="18" charset="0"/>
              </a:rPr>
              <a:t>Sử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tập</a:t>
            </a:r>
            <a:r>
              <a:rPr lang="en-US" sz="2400" dirty="0">
                <a:latin typeface="Times New Roman" panose="02020603050405020304" pitchFamily="18" charset="0"/>
                <a:cs typeface="Times New Roman" panose="02020603050405020304" pitchFamily="18" charset="0"/>
              </a:rPr>
              <a:t> RMFD, </a:t>
            </a:r>
            <a:r>
              <a:rPr lang="en-US" sz="2400" dirty="0" err="1">
                <a:latin typeface="Times New Roman" panose="02020603050405020304" pitchFamily="18" charset="0"/>
                <a:cs typeface="Times New Roman" panose="02020603050405020304" pitchFamily="18" charset="0"/>
              </a:rPr>
              <a:t>tập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này</a:t>
            </a:r>
            <a:r>
              <a:rPr lang="en-US" sz="2400" dirty="0">
                <a:latin typeface="Times New Roman" panose="02020603050405020304" pitchFamily="18" charset="0"/>
                <a:cs typeface="Times New Roman" panose="02020603050405020304" pitchFamily="18" charset="0"/>
              </a:rPr>
              <a:t> bao </a:t>
            </a:r>
            <a:r>
              <a:rPr lang="en-US" sz="2400" dirty="0" err="1">
                <a:latin typeface="Times New Roman" panose="02020603050405020304" pitchFamily="18" charset="0"/>
                <a:cs typeface="Times New Roman" panose="02020603050405020304" pitchFamily="18" charset="0"/>
              </a:rPr>
              <a:t>gồm</a:t>
            </a:r>
            <a:r>
              <a:rPr lang="en-US" sz="2400" dirty="0">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 - </a:t>
            </a:r>
            <a:r>
              <a:rPr lang="vi-VN" sz="2400" dirty="0">
                <a:latin typeface="Times New Roman" panose="02020603050405020304" pitchFamily="18" charset="0"/>
                <a:cs typeface="Times New Roman" panose="02020603050405020304" pitchFamily="18" charset="0"/>
              </a:rPr>
              <a:t>Masked Face Detection Dataset (MFDD): Tập này chứa 24,771 ảnh người đeo khẩu trang.</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 </a:t>
            </a:r>
            <a:r>
              <a:rPr lang="vi-VN" sz="2400" dirty="0">
                <a:latin typeface="Times New Roman" panose="02020603050405020304" pitchFamily="18" charset="0"/>
                <a:cs typeface="Times New Roman" panose="02020603050405020304" pitchFamily="18" charset="0"/>
              </a:rPr>
              <a:t>Real-world Masked Face Recognition Dataset (RMFRD): Tập này chứa 5,000 ảnh của 525 người đang đeo khẩu trang, và 90,000 bức ảnh cho 525 đối tượng không đeo khẩu trang. Đây là một tập Dataset lớn nhất trong lĩnh vực nhận diện khẩu trang hiện tại.</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Simulated Masked Face Recognition Dataset (SMFRD): Tập này chứa 50,000 ảnh khuôn mặt từ 10,000 đối tượng bằng cách sử dụng những công cụ để tạo ra ảnh đeo khẩu trang. </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8479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9"/>
          <p:cNvSpPr>
            <a:spLocks noGrp="1" noRot="1" noChangeAspect="1" noMove="1" noResize="1" noEditPoints="1" noAdjustHandles="1" noChangeArrowheads="1" noChangeShapeType="1" noTextEdit="1"/>
          </p:cNvSpPr>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11"/>
          <p:cNvGrpSpPr>
            <a:grpSpLocks noGrp="1" noUngrp="1" noRot="1" noChangeAspect="1" noMove="1" noResize="1"/>
          </p:cNvGrpSpPr>
          <p:nvPr/>
        </p:nvGrpSpPr>
        <p:grpSpPr>
          <a:xfrm>
            <a:off x="146539" y="153291"/>
            <a:ext cx="1128382" cy="847206"/>
            <a:chOff x="7097970" y="667647"/>
            <a:chExt cx="1128382" cy="847206"/>
          </a:xfrm>
        </p:grpSpPr>
        <p:sp>
          <p:nvSpPr>
            <p:cNvPr id="13" name="Freeform 5"/>
            <p:cNvSpPr/>
            <p:nvPr/>
          </p:nvSpPr>
          <p:spPr bwMode="auto">
            <a:xfrm>
              <a:off x="7097970" y="91947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5"/>
            <p:cNvSpPr/>
            <p:nvPr/>
          </p:nvSpPr>
          <p:spPr bwMode="auto">
            <a:xfrm>
              <a:off x="7675860" y="66764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18" name="Straight Connector 17"/>
          <p:cNvCxnSpPr>
            <a:cxnSpLocks/>
          </p:cNvCxnSpPr>
          <p:nvPr/>
        </p:nvCxnSpPr>
        <p:spPr>
          <a:xfrm>
            <a:off x="1434039" y="702807"/>
            <a:ext cx="2351477" cy="0"/>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5016420F-F3DE-45BF-B5EF-2E506F15C0CF}"/>
              </a:ext>
            </a:extLst>
          </p:cNvPr>
          <p:cNvSpPr txBox="1"/>
          <p:nvPr/>
        </p:nvSpPr>
        <p:spPr>
          <a:xfrm>
            <a:off x="278259" y="395944"/>
            <a:ext cx="43135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a:solidFill>
                  <a:srgbClr val="FF0000"/>
                </a:solidFill>
                <a:latin typeface="Times New Roman" panose="02020603050405020304" pitchFamily="18" charset="0"/>
                <a:cs typeface="Times New Roman" panose="02020603050405020304" pitchFamily="18" charset="0"/>
              </a:rPr>
              <a:t>2</a:t>
            </a:r>
            <a:endParaRPr kumimoji="0" lang="en-US" sz="3200" b="1"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endParaRPr>
          </a:p>
        </p:txBody>
      </p:sp>
      <p:sp>
        <p:nvSpPr>
          <p:cNvPr id="3" name="TextBox 2">
            <a:extLst>
              <a:ext uri="{FF2B5EF4-FFF2-40B4-BE49-F238E27FC236}">
                <a16:creationId xmlns:a16="http://schemas.microsoft.com/office/drawing/2014/main" id="{738F37D2-50DE-48D7-8C4E-A87B9C8BFA3B}"/>
              </a:ext>
            </a:extLst>
          </p:cNvPr>
          <p:cNvSpPr txBox="1"/>
          <p:nvPr/>
        </p:nvSpPr>
        <p:spPr>
          <a:xfrm>
            <a:off x="812660" y="174284"/>
            <a:ext cx="3504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noProof="0" dirty="0">
                <a:solidFill>
                  <a:prstClr val="black"/>
                </a:solidFill>
                <a:latin typeface="Times New Roman" panose="02020603050405020304" pitchFamily="18" charset="0"/>
                <a:cs typeface="Times New Roman" panose="02020603050405020304" pitchFamily="18" charset="0"/>
              </a:rPr>
              <a:t>6</a:t>
            </a: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 name="TextBox 3">
            <a:extLst>
              <a:ext uri="{FF2B5EF4-FFF2-40B4-BE49-F238E27FC236}">
                <a16:creationId xmlns:a16="http://schemas.microsoft.com/office/drawing/2014/main" id="{171852D1-FAA0-4233-9252-082589E805EF}"/>
              </a:ext>
            </a:extLst>
          </p:cNvPr>
          <p:cNvSpPr txBox="1"/>
          <p:nvPr/>
        </p:nvSpPr>
        <p:spPr>
          <a:xfrm>
            <a:off x="1365599" y="196290"/>
            <a:ext cx="346136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err="1">
                <a:solidFill>
                  <a:prstClr val="black"/>
                </a:solidFill>
                <a:latin typeface="Times New Roman" panose="02020603050405020304" pitchFamily="18" charset="0"/>
                <a:cs typeface="Times New Roman" panose="02020603050405020304" pitchFamily="18" charset="0"/>
              </a:rPr>
              <a:t>Sơ</a:t>
            </a:r>
            <a:r>
              <a:rPr lang="en-US" sz="2800" dirty="0">
                <a:solidFill>
                  <a:prstClr val="black"/>
                </a:solidFill>
                <a:latin typeface="Times New Roman" panose="02020603050405020304" pitchFamily="18" charset="0"/>
                <a:cs typeface="Times New Roman" panose="02020603050405020304" pitchFamily="18" charset="0"/>
              </a:rPr>
              <a:t> </a:t>
            </a:r>
            <a:r>
              <a:rPr lang="en-US" sz="2800" dirty="0" err="1">
                <a:solidFill>
                  <a:prstClr val="black"/>
                </a:solidFill>
                <a:latin typeface="Times New Roman" panose="02020603050405020304" pitchFamily="18" charset="0"/>
                <a:cs typeface="Times New Roman" panose="02020603050405020304" pitchFamily="18" charset="0"/>
              </a:rPr>
              <a:t>đồ</a:t>
            </a:r>
            <a:r>
              <a:rPr lang="en-US" sz="2800" dirty="0">
                <a:solidFill>
                  <a:prstClr val="black"/>
                </a:solidFill>
                <a:latin typeface="Times New Roman" panose="02020603050405020304" pitchFamily="18" charset="0"/>
                <a:cs typeface="Times New Roman" panose="02020603050405020304" pitchFamily="18" charset="0"/>
              </a:rPr>
              <a:t> </a:t>
            </a:r>
            <a:r>
              <a:rPr lang="en-US" sz="2800" dirty="0" err="1">
                <a:solidFill>
                  <a:prstClr val="black"/>
                </a:solidFill>
                <a:latin typeface="Times New Roman" panose="02020603050405020304" pitchFamily="18" charset="0"/>
                <a:cs typeface="Times New Roman" panose="02020603050405020304" pitchFamily="18" charset="0"/>
              </a:rPr>
              <a:t>khối</a:t>
            </a:r>
            <a:endPar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12" name="Picture 11">
            <a:extLst>
              <a:ext uri="{FF2B5EF4-FFF2-40B4-BE49-F238E27FC236}">
                <a16:creationId xmlns:a16="http://schemas.microsoft.com/office/drawing/2014/main" id="{76E41744-0DC1-4CBD-AE40-9FC0AC795852}"/>
              </a:ext>
            </a:extLst>
          </p:cNvPr>
          <p:cNvPicPr>
            <a:picLocks noChangeAspect="1"/>
          </p:cNvPicPr>
          <p:nvPr/>
        </p:nvPicPr>
        <p:blipFill>
          <a:blip r:embed="rId2"/>
          <a:stretch>
            <a:fillRect/>
          </a:stretch>
        </p:blipFill>
        <p:spPr>
          <a:xfrm>
            <a:off x="2005138" y="825765"/>
            <a:ext cx="8181723" cy="5206469"/>
          </a:xfrm>
          <a:prstGeom prst="rect">
            <a:avLst/>
          </a:prstGeom>
        </p:spPr>
      </p:pic>
    </p:spTree>
    <p:extLst>
      <p:ext uri="{BB962C8B-B14F-4D97-AF65-F5344CB8AC3E}">
        <p14:creationId xmlns:p14="http://schemas.microsoft.com/office/powerpoint/2010/main" val="3554466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9"/>
          <p:cNvSpPr>
            <a:spLocks noGrp="1" noRot="1" noChangeAspect="1" noMove="1" noResize="1" noEditPoints="1" noAdjustHandles="1" noChangeArrowheads="1" noChangeShapeType="1" noTextEdit="1"/>
          </p:cNvSpPr>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11"/>
          <p:cNvGrpSpPr>
            <a:grpSpLocks noGrp="1" noUngrp="1" noRot="1" noChangeAspect="1" noMove="1" noResize="1"/>
          </p:cNvGrpSpPr>
          <p:nvPr/>
        </p:nvGrpSpPr>
        <p:grpSpPr>
          <a:xfrm>
            <a:off x="146539" y="153291"/>
            <a:ext cx="1128382" cy="847206"/>
            <a:chOff x="7097970" y="667647"/>
            <a:chExt cx="1128382" cy="847206"/>
          </a:xfrm>
        </p:grpSpPr>
        <p:sp>
          <p:nvSpPr>
            <p:cNvPr id="13" name="Freeform 5"/>
            <p:cNvSpPr/>
            <p:nvPr/>
          </p:nvSpPr>
          <p:spPr bwMode="auto">
            <a:xfrm>
              <a:off x="7097970" y="91947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5"/>
            <p:cNvSpPr/>
            <p:nvPr/>
          </p:nvSpPr>
          <p:spPr bwMode="auto">
            <a:xfrm>
              <a:off x="7675860" y="66764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18" name="Straight Connector 17"/>
          <p:cNvCxnSpPr>
            <a:cxnSpLocks/>
          </p:cNvCxnSpPr>
          <p:nvPr/>
        </p:nvCxnSpPr>
        <p:spPr>
          <a:xfrm>
            <a:off x="1434039" y="702807"/>
            <a:ext cx="2351477" cy="0"/>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5016420F-F3DE-45BF-B5EF-2E506F15C0CF}"/>
              </a:ext>
            </a:extLst>
          </p:cNvPr>
          <p:cNvSpPr txBox="1"/>
          <p:nvPr/>
        </p:nvSpPr>
        <p:spPr>
          <a:xfrm>
            <a:off x="278259" y="395944"/>
            <a:ext cx="43135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a:solidFill>
                  <a:srgbClr val="FF0000"/>
                </a:solidFill>
                <a:latin typeface="Times New Roman" panose="02020603050405020304" pitchFamily="18" charset="0"/>
                <a:cs typeface="Times New Roman" panose="02020603050405020304" pitchFamily="18" charset="0"/>
              </a:rPr>
              <a:t>2</a:t>
            </a:r>
            <a:endParaRPr kumimoji="0" lang="en-US" sz="3200" b="1"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endParaRPr>
          </a:p>
        </p:txBody>
      </p:sp>
      <p:sp>
        <p:nvSpPr>
          <p:cNvPr id="3" name="TextBox 2">
            <a:extLst>
              <a:ext uri="{FF2B5EF4-FFF2-40B4-BE49-F238E27FC236}">
                <a16:creationId xmlns:a16="http://schemas.microsoft.com/office/drawing/2014/main" id="{738F37D2-50DE-48D7-8C4E-A87B9C8BFA3B}"/>
              </a:ext>
            </a:extLst>
          </p:cNvPr>
          <p:cNvSpPr txBox="1"/>
          <p:nvPr/>
        </p:nvSpPr>
        <p:spPr>
          <a:xfrm>
            <a:off x="812660" y="174284"/>
            <a:ext cx="3504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7</a:t>
            </a:r>
          </a:p>
        </p:txBody>
      </p:sp>
      <p:sp>
        <p:nvSpPr>
          <p:cNvPr id="4" name="TextBox 3">
            <a:extLst>
              <a:ext uri="{FF2B5EF4-FFF2-40B4-BE49-F238E27FC236}">
                <a16:creationId xmlns:a16="http://schemas.microsoft.com/office/drawing/2014/main" id="{171852D1-FAA0-4233-9252-082589E805EF}"/>
              </a:ext>
            </a:extLst>
          </p:cNvPr>
          <p:cNvSpPr txBox="1"/>
          <p:nvPr/>
        </p:nvSpPr>
        <p:spPr>
          <a:xfrm>
            <a:off x="1365599" y="196290"/>
            <a:ext cx="346136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Kết</a:t>
            </a: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8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quả</a:t>
            </a: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8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thu</a:t>
            </a: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8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được</a:t>
            </a:r>
            <a:endPar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6" name="TextBox 15">
            <a:extLst>
              <a:ext uri="{FF2B5EF4-FFF2-40B4-BE49-F238E27FC236}">
                <a16:creationId xmlns:a16="http://schemas.microsoft.com/office/drawing/2014/main" id="{C5B8847A-BDCB-42AB-9BE4-3B1D5A20AEC6}"/>
              </a:ext>
            </a:extLst>
          </p:cNvPr>
          <p:cNvSpPr txBox="1"/>
          <p:nvPr/>
        </p:nvSpPr>
        <p:spPr>
          <a:xfrm>
            <a:off x="1434039" y="915800"/>
            <a:ext cx="9443511" cy="461665"/>
          </a:xfrm>
          <a:prstGeom prst="rect">
            <a:avLst/>
          </a:prstGeom>
          <a:noFill/>
        </p:spPr>
        <p:txBody>
          <a:bodyPr wrap="square" rtlCol="0">
            <a:spAutoFit/>
          </a:bodyPr>
          <a:lstStyle/>
          <a:p>
            <a:endParaRPr lang="en-US" sz="24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53BE9C03-4830-4DE5-B014-9A29327E198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1324" y="719510"/>
            <a:ext cx="7809352" cy="3905600"/>
          </a:xfrm>
          <a:prstGeom prst="rect">
            <a:avLst/>
          </a:prstGeom>
          <a:noFill/>
          <a:ln>
            <a:noFill/>
          </a:ln>
        </p:spPr>
      </p:pic>
    </p:spTree>
    <p:extLst>
      <p:ext uri="{BB962C8B-B14F-4D97-AF65-F5344CB8AC3E}">
        <p14:creationId xmlns:p14="http://schemas.microsoft.com/office/powerpoint/2010/main" val="1265222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9"/>
          <p:cNvSpPr>
            <a:spLocks noGrp="1" noRot="1" noChangeAspect="1" noMove="1" noResize="1" noEditPoints="1" noAdjustHandles="1" noChangeArrowheads="1" noChangeShapeType="1" noTextEdit="1"/>
          </p:cNvSpPr>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11"/>
          <p:cNvGrpSpPr>
            <a:grpSpLocks noGrp="1" noUngrp="1" noRot="1" noChangeAspect="1" noMove="1" noResize="1"/>
          </p:cNvGrpSpPr>
          <p:nvPr/>
        </p:nvGrpSpPr>
        <p:grpSpPr>
          <a:xfrm>
            <a:off x="146539" y="153291"/>
            <a:ext cx="1128382" cy="847206"/>
            <a:chOff x="7097970" y="667647"/>
            <a:chExt cx="1128382" cy="847206"/>
          </a:xfrm>
        </p:grpSpPr>
        <p:sp>
          <p:nvSpPr>
            <p:cNvPr id="13" name="Freeform 5"/>
            <p:cNvSpPr/>
            <p:nvPr/>
          </p:nvSpPr>
          <p:spPr bwMode="auto">
            <a:xfrm>
              <a:off x="7097970" y="91947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5"/>
            <p:cNvSpPr/>
            <p:nvPr/>
          </p:nvSpPr>
          <p:spPr bwMode="auto">
            <a:xfrm>
              <a:off x="7675860" y="66764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18" name="Straight Connector 17"/>
          <p:cNvCxnSpPr>
            <a:cxnSpLocks/>
          </p:cNvCxnSpPr>
          <p:nvPr/>
        </p:nvCxnSpPr>
        <p:spPr>
          <a:xfrm>
            <a:off x="1434039" y="702807"/>
            <a:ext cx="2351477" cy="0"/>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5016420F-F3DE-45BF-B5EF-2E506F15C0CF}"/>
              </a:ext>
            </a:extLst>
          </p:cNvPr>
          <p:cNvSpPr txBox="1"/>
          <p:nvPr/>
        </p:nvSpPr>
        <p:spPr>
          <a:xfrm>
            <a:off x="278259" y="395944"/>
            <a:ext cx="43135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a:solidFill>
                  <a:srgbClr val="FF0000"/>
                </a:solidFill>
                <a:latin typeface="Times New Roman" panose="02020603050405020304" pitchFamily="18" charset="0"/>
                <a:cs typeface="Times New Roman" panose="02020603050405020304" pitchFamily="18" charset="0"/>
              </a:rPr>
              <a:t>2</a:t>
            </a:r>
            <a:endParaRPr kumimoji="0" lang="en-US" sz="3200" b="1"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endParaRPr>
          </a:p>
        </p:txBody>
      </p:sp>
      <p:sp>
        <p:nvSpPr>
          <p:cNvPr id="3" name="TextBox 2">
            <a:extLst>
              <a:ext uri="{FF2B5EF4-FFF2-40B4-BE49-F238E27FC236}">
                <a16:creationId xmlns:a16="http://schemas.microsoft.com/office/drawing/2014/main" id="{738F37D2-50DE-48D7-8C4E-A87B9C8BFA3B}"/>
              </a:ext>
            </a:extLst>
          </p:cNvPr>
          <p:cNvSpPr txBox="1"/>
          <p:nvPr/>
        </p:nvSpPr>
        <p:spPr>
          <a:xfrm>
            <a:off x="812660" y="174284"/>
            <a:ext cx="3504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noProof="0" dirty="0">
                <a:solidFill>
                  <a:prstClr val="black"/>
                </a:solidFill>
                <a:latin typeface="Times New Roman" panose="02020603050405020304" pitchFamily="18" charset="0"/>
                <a:cs typeface="Times New Roman" panose="02020603050405020304" pitchFamily="18" charset="0"/>
              </a:rPr>
              <a:t>7</a:t>
            </a: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 name="TextBox 3">
            <a:extLst>
              <a:ext uri="{FF2B5EF4-FFF2-40B4-BE49-F238E27FC236}">
                <a16:creationId xmlns:a16="http://schemas.microsoft.com/office/drawing/2014/main" id="{171852D1-FAA0-4233-9252-082589E805EF}"/>
              </a:ext>
            </a:extLst>
          </p:cNvPr>
          <p:cNvSpPr txBox="1"/>
          <p:nvPr/>
        </p:nvSpPr>
        <p:spPr>
          <a:xfrm>
            <a:off x="1365599" y="196290"/>
            <a:ext cx="346136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Kết</a:t>
            </a: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8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quả</a:t>
            </a: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8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thu</a:t>
            </a: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8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được</a:t>
            </a:r>
            <a:endPar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6" name="TextBox 15">
            <a:extLst>
              <a:ext uri="{FF2B5EF4-FFF2-40B4-BE49-F238E27FC236}">
                <a16:creationId xmlns:a16="http://schemas.microsoft.com/office/drawing/2014/main" id="{C5B8847A-BDCB-42AB-9BE4-3B1D5A20AEC6}"/>
              </a:ext>
            </a:extLst>
          </p:cNvPr>
          <p:cNvSpPr txBox="1"/>
          <p:nvPr/>
        </p:nvSpPr>
        <p:spPr>
          <a:xfrm>
            <a:off x="1434039" y="915800"/>
            <a:ext cx="9443511" cy="461665"/>
          </a:xfrm>
          <a:prstGeom prst="rect">
            <a:avLst/>
          </a:prstGeom>
          <a:noFill/>
        </p:spPr>
        <p:txBody>
          <a:bodyPr wrap="square" rtlCol="0">
            <a:spAutoFit/>
          </a:bodyPr>
          <a:lstStyle/>
          <a:p>
            <a:endParaRPr lang="en-US" sz="2400"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7EF15F3A-20EE-4B80-8635-C869629B51B8}"/>
              </a:ext>
            </a:extLst>
          </p:cNvPr>
          <p:cNvPicPr>
            <a:picLocks noChangeAspect="1"/>
          </p:cNvPicPr>
          <p:nvPr/>
        </p:nvPicPr>
        <p:blipFill>
          <a:blip r:embed="rId2"/>
          <a:stretch>
            <a:fillRect/>
          </a:stretch>
        </p:blipFill>
        <p:spPr>
          <a:xfrm>
            <a:off x="2690229" y="719510"/>
            <a:ext cx="6811541" cy="4983267"/>
          </a:xfrm>
          <a:prstGeom prst="rect">
            <a:avLst/>
          </a:prstGeom>
        </p:spPr>
      </p:pic>
    </p:spTree>
    <p:extLst>
      <p:ext uri="{BB962C8B-B14F-4D97-AF65-F5344CB8AC3E}">
        <p14:creationId xmlns:p14="http://schemas.microsoft.com/office/powerpoint/2010/main" val="2221614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Shape 17"/>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Rectangle 19"/>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Isosceles Triangle 25"/>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Isosceles Triangle 27"/>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Subtitle 6"/>
          <p:cNvSpPr txBox="1"/>
          <p:nvPr/>
        </p:nvSpPr>
        <p:spPr>
          <a:xfrm>
            <a:off x="2715557" y="3964063"/>
            <a:ext cx="6760885" cy="17353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endParaRPr kumimoji="0" lang="vi-VN"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 name="Content Placeholder 2"/>
          <p:cNvSpPr>
            <a:spLocks noGrp="1"/>
          </p:cNvSpPr>
          <p:nvPr>
            <p:ph idx="1"/>
          </p:nvPr>
        </p:nvSpPr>
        <p:spPr>
          <a:xfrm>
            <a:off x="98854" y="2011917"/>
            <a:ext cx="11685984" cy="1325563"/>
          </a:xfrm>
        </p:spPr>
        <p:txBody>
          <a:bodyPr>
            <a:normAutofit fontScale="92500"/>
          </a:bodyPr>
          <a:lstStyle/>
          <a:p>
            <a:pPr marL="0" indent="0" algn="ctr">
              <a:buNone/>
            </a:pPr>
            <a:r>
              <a:rPr lang="en-US" sz="5400">
                <a:solidFill>
                  <a:srgbClr val="FF0000"/>
                </a:solidFill>
                <a:latin typeface="Times New Roman" panose="02020603050405020304" pitchFamily="18" charset="0"/>
                <a:cs typeface="Times New Roman" panose="02020603050405020304" pitchFamily="18" charset="0"/>
              </a:rPr>
              <a:t>HỆ THỐNG NHẬN DIỆN VÀ WEB API</a:t>
            </a:r>
            <a:endParaRPr lang="en-US" sz="5400" dirty="0">
              <a:solidFill>
                <a:srgbClr val="FF0000"/>
              </a:solidFill>
              <a:latin typeface="Times New Roman" panose="02020603050405020304" pitchFamily="18" charset="0"/>
              <a:cs typeface="Times New Roman" panose="02020603050405020304" pitchFamily="18" charset="0"/>
            </a:endParaRPr>
          </a:p>
        </p:txBody>
      </p:sp>
      <p:sp>
        <p:nvSpPr>
          <p:cNvPr id="20" name="Title 4"/>
          <p:cNvSpPr txBox="1"/>
          <p:nvPr/>
        </p:nvSpPr>
        <p:spPr>
          <a:xfrm>
            <a:off x="258721" y="66630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solidFill>
                  <a:srgbClr val="FF0000"/>
                </a:solidFill>
                <a:latin typeface="Times New Roman" panose="02020603050405020304" pitchFamily="18" charset="0"/>
                <a:cs typeface="Times New Roman" panose="02020603050405020304" pitchFamily="18" charset="0"/>
              </a:rPr>
              <a:t>CHƯƠNG 3</a:t>
            </a:r>
            <a:endParaRPr lang="en-US" b="1" dirty="0">
              <a:solidFill>
                <a:srgbClr val="FF0000"/>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D6A04D3E-0472-4E72-8176-9B7BD2E127CA}"/>
              </a:ext>
            </a:extLst>
          </p:cNvPr>
          <p:cNvSpPr txBox="1"/>
          <p:nvPr/>
        </p:nvSpPr>
        <p:spPr>
          <a:xfrm>
            <a:off x="1831844" y="2745646"/>
            <a:ext cx="8683755" cy="1585499"/>
          </a:xfrm>
          <a:prstGeom prst="rect">
            <a:avLst/>
          </a:prstGeom>
          <a:noFill/>
        </p:spPr>
        <p:txBody>
          <a:bodyPr wrap="square">
            <a:spAutoFit/>
          </a:bodyPr>
          <a:lstStyle/>
          <a:p>
            <a:pPr marL="285750" indent="-285750">
              <a:buFont typeface="Arial" panose="020B0604020202020204" pitchFamily="34" charset="0"/>
              <a:buChar char="•"/>
            </a:pPr>
            <a:r>
              <a:rPr lang="en-US" sz="3600">
                <a:latin typeface="Times New Roman" panose="02020603050405020304" pitchFamily="18" charset="0"/>
                <a:cs typeface="Times New Roman" panose="02020603050405020304" pitchFamily="18" charset="0"/>
              </a:rPr>
              <a:t>Thiết kế  Web API</a:t>
            </a:r>
          </a:p>
          <a:p>
            <a:pPr marL="285750" indent="-285750">
              <a:lnSpc>
                <a:spcPct val="200000"/>
              </a:lnSpc>
              <a:buFont typeface="Arial" panose="020B0604020202020204" pitchFamily="34" charset="0"/>
              <a:buChar char="•"/>
            </a:pPr>
            <a:r>
              <a:rPr lang="en-US" sz="3600">
                <a:latin typeface="Times New Roman" panose="02020603050405020304" pitchFamily="18" charset="0"/>
                <a:cs typeface="Times New Roman" panose="02020603050405020304" pitchFamily="18" charset="0"/>
              </a:rPr>
              <a:t>Thiết kế tầng Microcontroller -  Web API</a:t>
            </a:r>
          </a:p>
        </p:txBody>
      </p:sp>
      <p:sp>
        <p:nvSpPr>
          <p:cNvPr id="15" name="TextBox 14">
            <a:extLst>
              <a:ext uri="{FF2B5EF4-FFF2-40B4-BE49-F238E27FC236}">
                <a16:creationId xmlns:a16="http://schemas.microsoft.com/office/drawing/2014/main" id="{C2FF42CD-4785-4E96-B321-50CB03A0F592}"/>
              </a:ext>
            </a:extLst>
          </p:cNvPr>
          <p:cNvSpPr txBox="1"/>
          <p:nvPr/>
        </p:nvSpPr>
        <p:spPr>
          <a:xfrm>
            <a:off x="1831845" y="4634562"/>
            <a:ext cx="8381204" cy="646331"/>
          </a:xfrm>
          <a:prstGeom prst="rect">
            <a:avLst/>
          </a:prstGeom>
          <a:noFill/>
        </p:spPr>
        <p:txBody>
          <a:bodyPr wrap="square">
            <a:spAutoFit/>
          </a:bodyPr>
          <a:lstStyle/>
          <a:p>
            <a:pPr marL="285750" indent="-285750">
              <a:buFont typeface="Arial" panose="020B0604020202020204" pitchFamily="34" charset="0"/>
              <a:buChar char="•"/>
            </a:pPr>
            <a:r>
              <a:rPr lang="en-US" sz="3600">
                <a:latin typeface="Times New Roman" panose="02020603050405020304" pitchFamily="18" charset="0"/>
                <a:cs typeface="Times New Roman" panose="02020603050405020304" pitchFamily="18" charset="0"/>
              </a:rPr>
              <a:t>Thiết kế tầng Web API - Laptop</a:t>
            </a:r>
          </a:p>
        </p:txBody>
      </p:sp>
    </p:spTree>
    <p:extLst>
      <p:ext uri="{BB962C8B-B14F-4D97-AF65-F5344CB8AC3E}">
        <p14:creationId xmlns:p14="http://schemas.microsoft.com/office/powerpoint/2010/main" val="1240568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Rectangle 19"/>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Isosceles Triangle 25"/>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Isosceles Triangle 27"/>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Subtitle 6"/>
          <p:cNvSpPr txBox="1"/>
          <p:nvPr/>
        </p:nvSpPr>
        <p:spPr>
          <a:xfrm>
            <a:off x="2926572" y="4116463"/>
            <a:ext cx="6760885" cy="17353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vi-VN" sz="2400" b="0" i="0" u="none" strike="noStrike" kern="1200" cap="none" spc="0" normalizeH="0" baseline="0" noProof="0" dirty="0">
              <a:ln>
                <a:noFill/>
              </a:ln>
              <a:solidFill>
                <a:prstClr val="black"/>
              </a:solidFill>
              <a:effectLst/>
              <a:uLnTx/>
              <a:uFillTx/>
              <a:latin typeface="Arial" panose="020B0604020202020204" pitchFamily="34" charset="0"/>
            </a:endParaRPr>
          </a:p>
        </p:txBody>
      </p:sp>
      <p:sp>
        <p:nvSpPr>
          <p:cNvPr id="19" name="Title 1">
            <a:extLst>
              <a:ext uri="{FF2B5EF4-FFF2-40B4-BE49-F238E27FC236}">
                <a16:creationId xmlns:a16="http://schemas.microsoft.com/office/drawing/2014/main" id="{E45D177D-5C18-4D4A-9A45-428F5252A9F0}"/>
              </a:ext>
            </a:extLst>
          </p:cNvPr>
          <p:cNvSpPr>
            <a:spLocks noGrp="1"/>
          </p:cNvSpPr>
          <p:nvPr>
            <p:ph type="title"/>
          </p:nvPr>
        </p:nvSpPr>
        <p:spPr>
          <a:xfrm>
            <a:off x="1085204" y="172204"/>
            <a:ext cx="8596668" cy="1320800"/>
          </a:xfrm>
        </p:spPr>
        <p:txBody>
          <a:bodyPr>
            <a:normAutofit/>
          </a:bodyPr>
          <a:lstStyle/>
          <a:p>
            <a:pPr algn="ctr"/>
            <a:r>
              <a:rPr lang="vi-VN" sz="5400" dirty="0">
                <a:solidFill>
                  <a:srgbClr val="FF0000"/>
                </a:solidFill>
                <a:latin typeface="Times New Roman" panose="02020603050405020304" pitchFamily="18" charset="0"/>
                <a:cs typeface="Times New Roman" panose="02020603050405020304" pitchFamily="18" charset="0"/>
              </a:rPr>
              <a:t>OUTLINE</a:t>
            </a:r>
          </a:p>
        </p:txBody>
      </p:sp>
      <p:sp>
        <p:nvSpPr>
          <p:cNvPr id="6" name="TextBox 5">
            <a:extLst>
              <a:ext uri="{FF2B5EF4-FFF2-40B4-BE49-F238E27FC236}">
                <a16:creationId xmlns:a16="http://schemas.microsoft.com/office/drawing/2014/main" id="{930903FD-CCD3-4441-BFA3-AC0F0BDBD33C}"/>
              </a:ext>
            </a:extLst>
          </p:cNvPr>
          <p:cNvSpPr txBox="1"/>
          <p:nvPr/>
        </p:nvSpPr>
        <p:spPr>
          <a:xfrm>
            <a:off x="515605" y="1324529"/>
            <a:ext cx="11556945" cy="4866717"/>
          </a:xfrm>
          <a:prstGeom prst="rect">
            <a:avLst/>
          </a:prstGeom>
          <a:noFill/>
        </p:spPr>
        <p:txBody>
          <a:bodyPr wrap="square" rtlCol="0">
            <a:spAutoFit/>
          </a:bodyPr>
          <a:lstStyle/>
          <a:p>
            <a:pPr marR="0" lvl="0" algn="l" defTabSz="914400" rtl="0" eaLnBrk="1" fontAlgn="auto" latinLnBrk="0" hangingPunct="1">
              <a:lnSpc>
                <a:spcPct val="200000"/>
              </a:lnSpc>
              <a:spcBef>
                <a:spcPts val="0"/>
              </a:spcBef>
              <a:spcAft>
                <a:spcPts val="0"/>
              </a:spcAft>
              <a:buClrTx/>
              <a:buSzTx/>
              <a:tabLst/>
              <a:defRPr/>
            </a:pPr>
            <a:r>
              <a:rPr kumimoji="0" lang="vi-VN" sz="3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CHƯƠNG </a:t>
            </a:r>
            <a:r>
              <a:rPr kumimoji="0" lang="vi-VN" sz="3200" b="1"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1</a:t>
            </a:r>
            <a:r>
              <a:rPr kumimoji="0" lang="vi-VN" sz="320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a:t>
            </a:r>
            <a:r>
              <a:rPr kumimoji="0" lang="en-US" sz="320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 TỔNG QUAN</a:t>
            </a:r>
            <a:r>
              <a:rPr kumimoji="0" lang="vi-VN" sz="320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 </a:t>
            </a:r>
            <a:endParaRPr kumimoji="0" lang="en-US" sz="320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a:p>
            <a:pPr marR="0" lvl="0" algn="l" defTabSz="914400" rtl="0" eaLnBrk="1" fontAlgn="auto" latinLnBrk="0" hangingPunct="1">
              <a:lnSpc>
                <a:spcPct val="200000"/>
              </a:lnSpc>
              <a:spcBef>
                <a:spcPts val="0"/>
              </a:spcBef>
              <a:spcAft>
                <a:spcPts val="0"/>
              </a:spcAft>
              <a:buClrTx/>
              <a:buSzTx/>
              <a:tabLst/>
              <a:defRPr/>
            </a:pPr>
            <a:r>
              <a:rPr kumimoji="0" lang="vi-VN" sz="3200" b="1"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CHƯƠNG </a:t>
            </a:r>
            <a:r>
              <a:rPr kumimoji="0" lang="vi-VN" sz="3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2</a:t>
            </a:r>
            <a:r>
              <a:rPr kumimoji="0" lang="vi-VN" sz="320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a:t>
            </a:r>
            <a:r>
              <a:rPr kumimoji="0" lang="en-US" sz="320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 </a:t>
            </a:r>
            <a:r>
              <a:rPr lang="en-US" sz="3200">
                <a:solidFill>
                  <a:prstClr val="black"/>
                </a:solidFill>
                <a:latin typeface="Times New Roman" panose="02020603050405020304" pitchFamily="18" charset="0"/>
                <a:cs typeface="Times New Roman" panose="02020603050405020304" pitchFamily="18" charset="0"/>
              </a:rPr>
              <a:t>THIẾT KẾ MÔ HÌNH NHẬN DIỆN</a:t>
            </a:r>
            <a:endParaRPr kumimoji="0" lang="en-US" sz="320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CHƯƠNG </a:t>
            </a:r>
            <a:r>
              <a:rPr kumimoji="0" lang="en-US" sz="3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3</a:t>
            </a:r>
            <a:r>
              <a:rPr kumimoji="0" lang="en-US" sz="320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 THIẾT KẾ </a:t>
            </a:r>
            <a:r>
              <a:rPr lang="en-US" sz="3200">
                <a:solidFill>
                  <a:prstClr val="black"/>
                </a:solidFill>
                <a:latin typeface="Times New Roman" panose="02020603050405020304" pitchFamily="18" charset="0"/>
                <a:cs typeface="Times New Roman" panose="02020603050405020304" pitchFamily="18" charset="0"/>
              </a:rPr>
              <a:t>HỆ THỐNG NHẬN DIỆN VÀ WEB API</a:t>
            </a:r>
            <a:r>
              <a:rPr kumimoji="0" lang="en-US" sz="320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 </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CHƯƠNG 4</a:t>
            </a:r>
            <a:r>
              <a:rPr kumimoji="0" lang="en-US" sz="320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 KẾT LUẬN VÀ HƯỚNG PHÁT TRIỂN</a:t>
            </a:r>
            <a:endParaRPr kumimoji="0" lang="en-US" sz="32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vi-VN"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95478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9"/>
          <p:cNvSpPr>
            <a:spLocks noGrp="1" noRot="1" noChangeAspect="1" noMove="1" noResize="1" noEditPoints="1" noAdjustHandles="1" noChangeArrowheads="1" noChangeShapeType="1" noTextEdit="1"/>
          </p:cNvSpPr>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11"/>
          <p:cNvGrpSpPr>
            <a:grpSpLocks noGrp="1" noUngrp="1" noRot="1" noChangeAspect="1" noMove="1" noResize="1"/>
          </p:cNvGrpSpPr>
          <p:nvPr/>
        </p:nvGrpSpPr>
        <p:grpSpPr>
          <a:xfrm>
            <a:off x="146539" y="153291"/>
            <a:ext cx="1128382" cy="847206"/>
            <a:chOff x="7097970" y="667647"/>
            <a:chExt cx="1128382" cy="847206"/>
          </a:xfrm>
        </p:grpSpPr>
        <p:sp>
          <p:nvSpPr>
            <p:cNvPr id="13" name="Freeform 5"/>
            <p:cNvSpPr/>
            <p:nvPr/>
          </p:nvSpPr>
          <p:spPr bwMode="auto">
            <a:xfrm>
              <a:off x="7097970" y="91947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5"/>
            <p:cNvSpPr/>
            <p:nvPr/>
          </p:nvSpPr>
          <p:spPr bwMode="auto">
            <a:xfrm>
              <a:off x="7675860" y="66764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18" name="Straight Connector 17"/>
          <p:cNvCxnSpPr>
            <a:cxnSpLocks/>
          </p:cNvCxnSpPr>
          <p:nvPr/>
        </p:nvCxnSpPr>
        <p:spPr>
          <a:xfrm>
            <a:off x="1434039" y="702807"/>
            <a:ext cx="2351477" cy="0"/>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5016420F-F3DE-45BF-B5EF-2E506F15C0CF}"/>
              </a:ext>
            </a:extLst>
          </p:cNvPr>
          <p:cNvSpPr txBox="1"/>
          <p:nvPr/>
        </p:nvSpPr>
        <p:spPr>
          <a:xfrm>
            <a:off x="278259" y="395944"/>
            <a:ext cx="431351" cy="584775"/>
          </a:xfrm>
          <a:prstGeom prst="rect">
            <a:avLst/>
          </a:prstGeom>
          <a:noFill/>
        </p:spPr>
        <p:txBody>
          <a:bodyPr wrap="square" rtlCol="0">
            <a:spAutoFit/>
          </a:bodyPr>
          <a:lstStyle/>
          <a:p>
            <a:r>
              <a:rPr lang="en-US" sz="3200" b="1">
                <a:solidFill>
                  <a:srgbClr val="FF0000"/>
                </a:solidFill>
                <a:latin typeface="Times New Roman" panose="02020603050405020304" pitchFamily="18" charset="0"/>
                <a:cs typeface="Times New Roman" panose="02020603050405020304" pitchFamily="18" charset="0"/>
              </a:rPr>
              <a:t>3</a:t>
            </a:r>
          </a:p>
        </p:txBody>
      </p:sp>
      <p:sp>
        <p:nvSpPr>
          <p:cNvPr id="3" name="TextBox 2">
            <a:extLst>
              <a:ext uri="{FF2B5EF4-FFF2-40B4-BE49-F238E27FC236}">
                <a16:creationId xmlns:a16="http://schemas.microsoft.com/office/drawing/2014/main" id="{738F37D2-50DE-48D7-8C4E-A87B9C8BFA3B}"/>
              </a:ext>
            </a:extLst>
          </p:cNvPr>
          <p:cNvSpPr txBox="1"/>
          <p:nvPr/>
        </p:nvSpPr>
        <p:spPr>
          <a:xfrm>
            <a:off x="812660" y="174284"/>
            <a:ext cx="350418"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1</a:t>
            </a:r>
          </a:p>
        </p:txBody>
      </p:sp>
      <p:sp>
        <p:nvSpPr>
          <p:cNvPr id="4" name="TextBox 3">
            <a:extLst>
              <a:ext uri="{FF2B5EF4-FFF2-40B4-BE49-F238E27FC236}">
                <a16:creationId xmlns:a16="http://schemas.microsoft.com/office/drawing/2014/main" id="{171852D1-FAA0-4233-9252-082589E805EF}"/>
              </a:ext>
            </a:extLst>
          </p:cNvPr>
          <p:cNvSpPr txBox="1"/>
          <p:nvPr/>
        </p:nvSpPr>
        <p:spPr>
          <a:xfrm>
            <a:off x="1365598" y="196290"/>
            <a:ext cx="5319407" cy="523220"/>
          </a:xfrm>
          <a:prstGeom prst="rect">
            <a:avLst/>
          </a:prstGeom>
          <a:noFill/>
        </p:spPr>
        <p:txBody>
          <a:bodyPr wrap="square" rtlCol="0">
            <a:spAutoFit/>
          </a:bodyPr>
          <a:lstStyle/>
          <a:p>
            <a:r>
              <a:rPr lang="en-US" sz="2800">
                <a:latin typeface="Times New Roman" panose="02020603050405020304" pitchFamily="18" charset="0"/>
                <a:cs typeface="Times New Roman" panose="02020603050405020304" pitchFamily="18" charset="0"/>
              </a:rPr>
              <a:t>THIẾT KẾ API</a:t>
            </a:r>
          </a:p>
        </p:txBody>
      </p:sp>
      <p:pic>
        <p:nvPicPr>
          <p:cNvPr id="6" name="Picture 5">
            <a:extLst>
              <a:ext uri="{FF2B5EF4-FFF2-40B4-BE49-F238E27FC236}">
                <a16:creationId xmlns:a16="http://schemas.microsoft.com/office/drawing/2014/main" id="{DCF4449A-1F71-40BE-81B8-73AED31FD5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2618" y="719510"/>
            <a:ext cx="8225868" cy="5738440"/>
          </a:xfrm>
          <a:prstGeom prst="rect">
            <a:avLst/>
          </a:prstGeom>
        </p:spPr>
      </p:pic>
    </p:spTree>
    <p:extLst>
      <p:ext uri="{BB962C8B-B14F-4D97-AF65-F5344CB8AC3E}">
        <p14:creationId xmlns:p14="http://schemas.microsoft.com/office/powerpoint/2010/main" val="1001696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9"/>
          <p:cNvSpPr>
            <a:spLocks noGrp="1" noRot="1" noChangeAspect="1" noMove="1" noResize="1" noEditPoints="1" noAdjustHandles="1" noChangeArrowheads="1" noChangeShapeType="1" noTextEdit="1"/>
          </p:cNvSpPr>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11"/>
          <p:cNvGrpSpPr>
            <a:grpSpLocks noGrp="1" noUngrp="1" noRot="1" noChangeAspect="1" noMove="1" noResize="1"/>
          </p:cNvGrpSpPr>
          <p:nvPr/>
        </p:nvGrpSpPr>
        <p:grpSpPr>
          <a:xfrm>
            <a:off x="146539" y="153291"/>
            <a:ext cx="1128382" cy="847206"/>
            <a:chOff x="7097970" y="667647"/>
            <a:chExt cx="1128382" cy="847206"/>
          </a:xfrm>
        </p:grpSpPr>
        <p:sp>
          <p:nvSpPr>
            <p:cNvPr id="13" name="Freeform 5"/>
            <p:cNvSpPr/>
            <p:nvPr/>
          </p:nvSpPr>
          <p:spPr bwMode="auto">
            <a:xfrm>
              <a:off x="7097970" y="91947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5"/>
            <p:cNvSpPr/>
            <p:nvPr/>
          </p:nvSpPr>
          <p:spPr bwMode="auto">
            <a:xfrm>
              <a:off x="7675860" y="66764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18" name="Straight Connector 17"/>
          <p:cNvCxnSpPr>
            <a:cxnSpLocks/>
          </p:cNvCxnSpPr>
          <p:nvPr/>
        </p:nvCxnSpPr>
        <p:spPr>
          <a:xfrm>
            <a:off x="1434039" y="702807"/>
            <a:ext cx="2351477" cy="0"/>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5016420F-F3DE-45BF-B5EF-2E506F15C0CF}"/>
              </a:ext>
            </a:extLst>
          </p:cNvPr>
          <p:cNvSpPr txBox="1"/>
          <p:nvPr/>
        </p:nvSpPr>
        <p:spPr>
          <a:xfrm>
            <a:off x="278259" y="395944"/>
            <a:ext cx="431351" cy="584775"/>
          </a:xfrm>
          <a:prstGeom prst="rect">
            <a:avLst/>
          </a:prstGeom>
          <a:noFill/>
        </p:spPr>
        <p:txBody>
          <a:bodyPr wrap="square" rtlCol="0">
            <a:spAutoFit/>
          </a:bodyPr>
          <a:lstStyle/>
          <a:p>
            <a:r>
              <a:rPr lang="en-US" sz="3200" b="1">
                <a:solidFill>
                  <a:srgbClr val="FF0000"/>
                </a:solidFill>
                <a:latin typeface="Times New Roman" panose="02020603050405020304" pitchFamily="18" charset="0"/>
                <a:cs typeface="Times New Roman" panose="02020603050405020304" pitchFamily="18" charset="0"/>
              </a:rPr>
              <a:t>3</a:t>
            </a:r>
          </a:p>
        </p:txBody>
      </p:sp>
      <p:sp>
        <p:nvSpPr>
          <p:cNvPr id="3" name="TextBox 2">
            <a:extLst>
              <a:ext uri="{FF2B5EF4-FFF2-40B4-BE49-F238E27FC236}">
                <a16:creationId xmlns:a16="http://schemas.microsoft.com/office/drawing/2014/main" id="{738F37D2-50DE-48D7-8C4E-A87B9C8BFA3B}"/>
              </a:ext>
            </a:extLst>
          </p:cNvPr>
          <p:cNvSpPr txBox="1"/>
          <p:nvPr/>
        </p:nvSpPr>
        <p:spPr>
          <a:xfrm>
            <a:off x="812660" y="174284"/>
            <a:ext cx="350418"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1</a:t>
            </a:r>
          </a:p>
        </p:txBody>
      </p:sp>
      <p:sp>
        <p:nvSpPr>
          <p:cNvPr id="4" name="TextBox 3">
            <a:extLst>
              <a:ext uri="{FF2B5EF4-FFF2-40B4-BE49-F238E27FC236}">
                <a16:creationId xmlns:a16="http://schemas.microsoft.com/office/drawing/2014/main" id="{171852D1-FAA0-4233-9252-082589E805EF}"/>
              </a:ext>
            </a:extLst>
          </p:cNvPr>
          <p:cNvSpPr txBox="1"/>
          <p:nvPr/>
        </p:nvSpPr>
        <p:spPr>
          <a:xfrm>
            <a:off x="1365598" y="196290"/>
            <a:ext cx="5319407" cy="523220"/>
          </a:xfrm>
          <a:prstGeom prst="rect">
            <a:avLst/>
          </a:prstGeom>
          <a:noFill/>
        </p:spPr>
        <p:txBody>
          <a:bodyPr wrap="square" rtlCol="0">
            <a:spAutoFit/>
          </a:bodyPr>
          <a:lstStyle/>
          <a:p>
            <a:r>
              <a:rPr lang="en-US" sz="2800">
                <a:latin typeface="Times New Roman" panose="02020603050405020304" pitchFamily="18" charset="0"/>
                <a:cs typeface="Times New Roman" panose="02020603050405020304" pitchFamily="18" charset="0"/>
              </a:rPr>
              <a:t>THIẾT KẾ API</a:t>
            </a:r>
          </a:p>
        </p:txBody>
      </p:sp>
      <p:pic>
        <p:nvPicPr>
          <p:cNvPr id="12" name="Picture 11" descr="upload.wikimedia.org/wikipedia/commons/thumb/3/...">
            <a:extLst>
              <a:ext uri="{FF2B5EF4-FFF2-40B4-BE49-F238E27FC236}">
                <a16:creationId xmlns:a16="http://schemas.microsoft.com/office/drawing/2014/main" id="{492C0BF7-07D1-486C-98BB-528D0CF7C8C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67636" y="1219955"/>
            <a:ext cx="8063643" cy="3157699"/>
          </a:xfrm>
          <a:prstGeom prst="rect">
            <a:avLst/>
          </a:prstGeom>
          <a:noFill/>
          <a:ln>
            <a:noFill/>
          </a:ln>
        </p:spPr>
      </p:pic>
      <p:sp>
        <p:nvSpPr>
          <p:cNvPr id="5" name="TextBox 4">
            <a:extLst>
              <a:ext uri="{FF2B5EF4-FFF2-40B4-BE49-F238E27FC236}">
                <a16:creationId xmlns:a16="http://schemas.microsoft.com/office/drawing/2014/main" id="{64452278-E9EC-473D-B762-FA02FF316740}"/>
              </a:ext>
            </a:extLst>
          </p:cNvPr>
          <p:cNvSpPr txBox="1"/>
          <p:nvPr/>
        </p:nvSpPr>
        <p:spPr>
          <a:xfrm>
            <a:off x="278259" y="1659285"/>
            <a:ext cx="3801332" cy="3539430"/>
          </a:xfrm>
          <a:prstGeom prst="rect">
            <a:avLst/>
          </a:prstGeom>
          <a:noFill/>
        </p:spPr>
        <p:txBody>
          <a:bodyPr wrap="square" rtlCol="0">
            <a:spAutoFit/>
          </a:bodyPr>
          <a:lstStyle/>
          <a:p>
            <a:r>
              <a:rPr lang="en-US" sz="3200">
                <a:solidFill>
                  <a:srgbClr val="000000"/>
                </a:solidFill>
                <a:effectLst/>
                <a:latin typeface="Times New Roman" panose="02020603050405020304" pitchFamily="18" charset="0"/>
                <a:ea typeface="Yu Mincho" panose="02020400000000000000" pitchFamily="18" charset="-128"/>
              </a:rPr>
              <a:t>Flask là một framework của Python, còn được gọi là microframework bởi nó không yêu cầu các công cụ hay thư viện cụ thể nào.</a:t>
            </a:r>
            <a:endParaRPr lang="en-US" sz="3200"/>
          </a:p>
        </p:txBody>
      </p:sp>
    </p:spTree>
    <p:extLst>
      <p:ext uri="{BB962C8B-B14F-4D97-AF65-F5344CB8AC3E}">
        <p14:creationId xmlns:p14="http://schemas.microsoft.com/office/powerpoint/2010/main" val="7086598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9"/>
          <p:cNvSpPr>
            <a:spLocks noGrp="1" noRot="1" noChangeAspect="1" noMove="1" noResize="1" noEditPoints="1" noAdjustHandles="1" noChangeArrowheads="1" noChangeShapeType="1" noTextEdit="1"/>
          </p:cNvSpPr>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11"/>
          <p:cNvGrpSpPr>
            <a:grpSpLocks noGrp="1" noUngrp="1" noRot="1" noChangeAspect="1" noMove="1" noResize="1"/>
          </p:cNvGrpSpPr>
          <p:nvPr/>
        </p:nvGrpSpPr>
        <p:grpSpPr>
          <a:xfrm>
            <a:off x="146539" y="153291"/>
            <a:ext cx="1128382" cy="847206"/>
            <a:chOff x="7097970" y="667647"/>
            <a:chExt cx="1128382" cy="847206"/>
          </a:xfrm>
        </p:grpSpPr>
        <p:sp>
          <p:nvSpPr>
            <p:cNvPr id="13" name="Freeform 5"/>
            <p:cNvSpPr/>
            <p:nvPr/>
          </p:nvSpPr>
          <p:spPr bwMode="auto">
            <a:xfrm>
              <a:off x="7097970" y="91947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5"/>
            <p:cNvSpPr/>
            <p:nvPr/>
          </p:nvSpPr>
          <p:spPr bwMode="auto">
            <a:xfrm>
              <a:off x="7675860" y="66764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18" name="Straight Connector 17"/>
          <p:cNvCxnSpPr>
            <a:cxnSpLocks/>
          </p:cNvCxnSpPr>
          <p:nvPr/>
        </p:nvCxnSpPr>
        <p:spPr>
          <a:xfrm>
            <a:off x="1434039" y="702807"/>
            <a:ext cx="2351477" cy="0"/>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5016420F-F3DE-45BF-B5EF-2E506F15C0CF}"/>
              </a:ext>
            </a:extLst>
          </p:cNvPr>
          <p:cNvSpPr txBox="1"/>
          <p:nvPr/>
        </p:nvSpPr>
        <p:spPr>
          <a:xfrm>
            <a:off x="278259" y="395944"/>
            <a:ext cx="431351" cy="584775"/>
          </a:xfrm>
          <a:prstGeom prst="rect">
            <a:avLst/>
          </a:prstGeom>
          <a:noFill/>
        </p:spPr>
        <p:txBody>
          <a:bodyPr wrap="square" rtlCol="0">
            <a:spAutoFit/>
          </a:bodyPr>
          <a:lstStyle/>
          <a:p>
            <a:r>
              <a:rPr lang="en-US" sz="3200" b="1">
                <a:solidFill>
                  <a:srgbClr val="FF0000"/>
                </a:solidFill>
                <a:latin typeface="Times New Roman" panose="02020603050405020304" pitchFamily="18" charset="0"/>
                <a:cs typeface="Times New Roman" panose="02020603050405020304" pitchFamily="18" charset="0"/>
              </a:rPr>
              <a:t>3</a:t>
            </a:r>
          </a:p>
        </p:txBody>
      </p:sp>
      <p:sp>
        <p:nvSpPr>
          <p:cNvPr id="3" name="TextBox 2">
            <a:extLst>
              <a:ext uri="{FF2B5EF4-FFF2-40B4-BE49-F238E27FC236}">
                <a16:creationId xmlns:a16="http://schemas.microsoft.com/office/drawing/2014/main" id="{738F37D2-50DE-48D7-8C4E-A87B9C8BFA3B}"/>
              </a:ext>
            </a:extLst>
          </p:cNvPr>
          <p:cNvSpPr txBox="1"/>
          <p:nvPr/>
        </p:nvSpPr>
        <p:spPr>
          <a:xfrm>
            <a:off x="812660" y="174284"/>
            <a:ext cx="350418"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2</a:t>
            </a:r>
          </a:p>
        </p:txBody>
      </p:sp>
      <p:sp>
        <p:nvSpPr>
          <p:cNvPr id="4" name="TextBox 3">
            <a:extLst>
              <a:ext uri="{FF2B5EF4-FFF2-40B4-BE49-F238E27FC236}">
                <a16:creationId xmlns:a16="http://schemas.microsoft.com/office/drawing/2014/main" id="{171852D1-FAA0-4233-9252-082589E805EF}"/>
              </a:ext>
            </a:extLst>
          </p:cNvPr>
          <p:cNvSpPr txBox="1"/>
          <p:nvPr/>
        </p:nvSpPr>
        <p:spPr>
          <a:xfrm>
            <a:off x="1251309" y="211277"/>
            <a:ext cx="5319407" cy="954107"/>
          </a:xfrm>
          <a:prstGeom prst="rect">
            <a:avLst/>
          </a:prstGeom>
          <a:noFill/>
        </p:spPr>
        <p:txBody>
          <a:bodyPr wrap="square" rtlCol="0">
            <a:spAutoFit/>
          </a:bodyPr>
          <a:lstStyle/>
          <a:p>
            <a:r>
              <a:rPr lang="vi-VN" sz="2800">
                <a:latin typeface="Times New Roman" panose="02020603050405020304" pitchFamily="18" charset="0"/>
                <a:cs typeface="Times New Roman" panose="02020603050405020304" pitchFamily="18" charset="0"/>
              </a:rPr>
              <a:t>LƯU ĐỒ THUẬT TOÁN TẦNG MICROCONTROLLER-API</a:t>
            </a:r>
            <a:endParaRPr lang="en-US" sz="280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A410A295-1D0C-4079-80EA-B6CB85BF3D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8170" y="0"/>
            <a:ext cx="7107614" cy="6858000"/>
          </a:xfrm>
          <a:prstGeom prst="rect">
            <a:avLst/>
          </a:prstGeom>
        </p:spPr>
      </p:pic>
    </p:spTree>
    <p:extLst>
      <p:ext uri="{BB962C8B-B14F-4D97-AF65-F5344CB8AC3E}">
        <p14:creationId xmlns:p14="http://schemas.microsoft.com/office/powerpoint/2010/main" val="3837284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0"/>
                                        </p:tgtEl>
                                      </p:cBhvr>
                                    </p:animEffect>
                                    <p:set>
                                      <p:cBhvr>
                                        <p:cTn id="13" dur="1" fill="hold">
                                          <p:stCondLst>
                                            <p:cond delay="499"/>
                                          </p:stCondLst>
                                        </p:cTn>
                                        <p:tgtEl>
                                          <p:spTgt spid="30"/>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2"/>
                                        </p:tgtEl>
                                      </p:cBhvr>
                                    </p:animEffect>
                                    <p:set>
                                      <p:cBhvr>
                                        <p:cTn id="19" dur="1" fill="hold">
                                          <p:stCondLst>
                                            <p:cond delay="499"/>
                                          </p:stCondLst>
                                        </p:cTn>
                                        <p:tgtEl>
                                          <p:spTgt spid="2"/>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32"/>
                                        </p:tgtEl>
                                      </p:cBhvr>
                                    </p:animEffect>
                                    <p:set>
                                      <p:cBhvr>
                                        <p:cTn id="22" dur="1" fill="hold">
                                          <p:stCondLst>
                                            <p:cond delay="499"/>
                                          </p:stCondLst>
                                        </p:cTn>
                                        <p:tgtEl>
                                          <p:spTgt spid="3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 grpId="0"/>
      <p:bldP spid="3"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11"/>
          <p:cNvGrpSpPr>
            <a:grpSpLocks noGrp="1" noUngrp="1" noRot="1" noChangeAspect="1" noMove="1" noResize="1"/>
          </p:cNvGrpSpPr>
          <p:nvPr/>
        </p:nvGrpSpPr>
        <p:grpSpPr>
          <a:xfrm>
            <a:off x="146539" y="153291"/>
            <a:ext cx="1128382" cy="847206"/>
            <a:chOff x="7097970" y="667647"/>
            <a:chExt cx="1128382" cy="847206"/>
          </a:xfrm>
        </p:grpSpPr>
        <p:sp>
          <p:nvSpPr>
            <p:cNvPr id="13" name="Freeform 5"/>
            <p:cNvSpPr/>
            <p:nvPr/>
          </p:nvSpPr>
          <p:spPr bwMode="auto">
            <a:xfrm>
              <a:off x="7097970" y="91947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5"/>
            <p:cNvSpPr/>
            <p:nvPr/>
          </p:nvSpPr>
          <p:spPr bwMode="auto">
            <a:xfrm>
              <a:off x="7675860" y="66764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18" name="Straight Connector 17"/>
          <p:cNvCxnSpPr>
            <a:cxnSpLocks/>
          </p:cNvCxnSpPr>
          <p:nvPr/>
        </p:nvCxnSpPr>
        <p:spPr>
          <a:xfrm>
            <a:off x="1434039" y="702807"/>
            <a:ext cx="2351477" cy="0"/>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5016420F-F3DE-45BF-B5EF-2E506F15C0CF}"/>
              </a:ext>
            </a:extLst>
          </p:cNvPr>
          <p:cNvSpPr txBox="1"/>
          <p:nvPr/>
        </p:nvSpPr>
        <p:spPr>
          <a:xfrm>
            <a:off x="278259" y="395944"/>
            <a:ext cx="431351" cy="584775"/>
          </a:xfrm>
          <a:prstGeom prst="rect">
            <a:avLst/>
          </a:prstGeom>
          <a:noFill/>
        </p:spPr>
        <p:txBody>
          <a:bodyPr wrap="square" rtlCol="0">
            <a:spAutoFit/>
          </a:bodyPr>
          <a:lstStyle/>
          <a:p>
            <a:r>
              <a:rPr lang="en-US" sz="3200" b="1">
                <a:solidFill>
                  <a:srgbClr val="FF0000"/>
                </a:solidFill>
                <a:latin typeface="Times New Roman" panose="02020603050405020304" pitchFamily="18" charset="0"/>
                <a:cs typeface="Times New Roman" panose="02020603050405020304" pitchFamily="18" charset="0"/>
              </a:rPr>
              <a:t>3</a:t>
            </a:r>
          </a:p>
        </p:txBody>
      </p:sp>
      <p:sp>
        <p:nvSpPr>
          <p:cNvPr id="3" name="TextBox 2">
            <a:extLst>
              <a:ext uri="{FF2B5EF4-FFF2-40B4-BE49-F238E27FC236}">
                <a16:creationId xmlns:a16="http://schemas.microsoft.com/office/drawing/2014/main" id="{738F37D2-50DE-48D7-8C4E-A87B9C8BFA3B}"/>
              </a:ext>
            </a:extLst>
          </p:cNvPr>
          <p:cNvSpPr txBox="1"/>
          <p:nvPr/>
        </p:nvSpPr>
        <p:spPr>
          <a:xfrm>
            <a:off x="812660" y="174284"/>
            <a:ext cx="350418"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3</a:t>
            </a:r>
          </a:p>
        </p:txBody>
      </p:sp>
      <p:sp>
        <p:nvSpPr>
          <p:cNvPr id="4" name="TextBox 3">
            <a:extLst>
              <a:ext uri="{FF2B5EF4-FFF2-40B4-BE49-F238E27FC236}">
                <a16:creationId xmlns:a16="http://schemas.microsoft.com/office/drawing/2014/main" id="{171852D1-FAA0-4233-9252-082589E805EF}"/>
              </a:ext>
            </a:extLst>
          </p:cNvPr>
          <p:cNvSpPr txBox="1"/>
          <p:nvPr/>
        </p:nvSpPr>
        <p:spPr>
          <a:xfrm>
            <a:off x="1251309" y="174284"/>
            <a:ext cx="5319406" cy="1384995"/>
          </a:xfrm>
          <a:prstGeom prst="rect">
            <a:avLst/>
          </a:prstGeom>
          <a:noFill/>
        </p:spPr>
        <p:txBody>
          <a:bodyPr wrap="square" rtlCol="0">
            <a:spAutoFit/>
          </a:bodyPr>
          <a:lstStyle/>
          <a:p>
            <a:r>
              <a:rPr lang="vi-VN" sz="2800">
                <a:latin typeface="Times New Roman" panose="02020603050405020304" pitchFamily="18" charset="0"/>
                <a:cs typeface="Times New Roman" panose="02020603050405020304" pitchFamily="18" charset="0"/>
              </a:rPr>
              <a:t>LƯU ĐỒ THUẬT TOÁN T</a:t>
            </a:r>
            <a:r>
              <a:rPr lang="en-US" sz="2800">
                <a:latin typeface="Times New Roman" panose="02020603050405020304" pitchFamily="18" charset="0"/>
                <a:cs typeface="Times New Roman" panose="02020603050405020304" pitchFamily="18" charset="0"/>
              </a:rPr>
              <a:t>ẦNG </a:t>
            </a:r>
            <a:r>
              <a:rPr lang="vi-VN" sz="2800">
                <a:latin typeface="Times New Roman" panose="02020603050405020304" pitchFamily="18" charset="0"/>
                <a:cs typeface="Times New Roman" panose="02020603050405020304" pitchFamily="18" charset="0"/>
              </a:rPr>
              <a:t>API</a:t>
            </a:r>
            <a:r>
              <a:rPr lang="en-US" sz="2800">
                <a:latin typeface="Times New Roman" panose="02020603050405020304" pitchFamily="18" charset="0"/>
                <a:cs typeface="Times New Roman" panose="02020603050405020304" pitchFamily="18" charset="0"/>
              </a:rPr>
              <a:t> - LAPTOP</a:t>
            </a:r>
          </a:p>
          <a:p>
            <a:endParaRPr lang="en-US" sz="280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E414008-D0BF-4B6A-8977-79904A3A7F3A}"/>
              </a:ext>
            </a:extLst>
          </p:cNvPr>
          <p:cNvPicPr>
            <a:picLocks noChangeAspect="1"/>
          </p:cNvPicPr>
          <p:nvPr/>
        </p:nvPicPr>
        <p:blipFill>
          <a:blip r:embed="rId2"/>
          <a:stretch>
            <a:fillRect/>
          </a:stretch>
        </p:blipFill>
        <p:spPr>
          <a:xfrm>
            <a:off x="2176329" y="0"/>
            <a:ext cx="8550876" cy="6858000"/>
          </a:xfrm>
          <a:prstGeom prst="rect">
            <a:avLst/>
          </a:prstGeom>
        </p:spPr>
      </p:pic>
    </p:spTree>
    <p:extLst>
      <p:ext uri="{BB962C8B-B14F-4D97-AF65-F5344CB8AC3E}">
        <p14:creationId xmlns:p14="http://schemas.microsoft.com/office/powerpoint/2010/main" val="641305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2"/>
                                        </p:tgtEl>
                                      </p:cBhvr>
                                    </p:animEffect>
                                    <p:set>
                                      <p:cBhvr>
                                        <p:cTn id="16" dur="1" fill="hold">
                                          <p:stCondLst>
                                            <p:cond delay="499"/>
                                          </p:stCondLst>
                                        </p:cTn>
                                        <p:tgtEl>
                                          <p:spTgt spid="2"/>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30"/>
                                        </p:tgtEl>
                                      </p:cBhvr>
                                    </p:animEffect>
                                    <p:set>
                                      <p:cBhvr>
                                        <p:cTn id="19" dur="1" fill="hold">
                                          <p:stCondLst>
                                            <p:cond delay="499"/>
                                          </p:stCondLst>
                                        </p:cTn>
                                        <p:tgtEl>
                                          <p:spTgt spid="30"/>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32"/>
                                        </p:tgtEl>
                                      </p:cBhvr>
                                    </p:animEffect>
                                    <p:set>
                                      <p:cBhvr>
                                        <p:cTn id="22" dur="1" fill="hold">
                                          <p:stCondLst>
                                            <p:cond delay="499"/>
                                          </p:stCondLst>
                                        </p:cTn>
                                        <p:tgtEl>
                                          <p:spTgt spid="3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 grpId="0"/>
      <p:bldP spid="3" grpId="0"/>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9"/>
          <p:cNvSpPr>
            <a:spLocks noGrp="1" noRot="1" noChangeAspect="1" noMove="1" noResize="1" noEditPoints="1" noAdjustHandles="1" noChangeArrowheads="1" noChangeShapeType="1" noTextEdit="1"/>
          </p:cNvSpPr>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11"/>
          <p:cNvGrpSpPr>
            <a:grpSpLocks noGrp="1" noUngrp="1" noRot="1" noChangeAspect="1" noMove="1" noResize="1"/>
          </p:cNvGrpSpPr>
          <p:nvPr/>
        </p:nvGrpSpPr>
        <p:grpSpPr>
          <a:xfrm>
            <a:off x="146539" y="153291"/>
            <a:ext cx="1128382" cy="847206"/>
            <a:chOff x="7097970" y="667647"/>
            <a:chExt cx="1128382" cy="847206"/>
          </a:xfrm>
        </p:grpSpPr>
        <p:sp>
          <p:nvSpPr>
            <p:cNvPr id="13" name="Freeform 5"/>
            <p:cNvSpPr/>
            <p:nvPr/>
          </p:nvSpPr>
          <p:spPr bwMode="auto">
            <a:xfrm>
              <a:off x="7097970" y="91947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5"/>
            <p:cNvSpPr/>
            <p:nvPr/>
          </p:nvSpPr>
          <p:spPr bwMode="auto">
            <a:xfrm>
              <a:off x="7675860" y="66764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18" name="Straight Connector 17"/>
          <p:cNvCxnSpPr>
            <a:cxnSpLocks/>
          </p:cNvCxnSpPr>
          <p:nvPr/>
        </p:nvCxnSpPr>
        <p:spPr>
          <a:xfrm>
            <a:off x="1364043" y="1011325"/>
            <a:ext cx="2351477" cy="0"/>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5016420F-F3DE-45BF-B5EF-2E506F15C0CF}"/>
              </a:ext>
            </a:extLst>
          </p:cNvPr>
          <p:cNvSpPr txBox="1"/>
          <p:nvPr/>
        </p:nvSpPr>
        <p:spPr>
          <a:xfrm>
            <a:off x="278259" y="395944"/>
            <a:ext cx="431351" cy="584775"/>
          </a:xfrm>
          <a:prstGeom prst="rect">
            <a:avLst/>
          </a:prstGeom>
          <a:noFill/>
        </p:spPr>
        <p:txBody>
          <a:bodyPr wrap="square" rtlCol="0">
            <a:spAutoFit/>
          </a:bodyPr>
          <a:lstStyle/>
          <a:p>
            <a:r>
              <a:rPr lang="en-US" sz="3200" b="1">
                <a:solidFill>
                  <a:srgbClr val="FF0000"/>
                </a:solidFill>
                <a:latin typeface="Times New Roman" panose="02020603050405020304" pitchFamily="18" charset="0"/>
                <a:cs typeface="Times New Roman" panose="02020603050405020304" pitchFamily="18" charset="0"/>
              </a:rPr>
              <a:t>3</a:t>
            </a:r>
          </a:p>
        </p:txBody>
      </p:sp>
      <p:sp>
        <p:nvSpPr>
          <p:cNvPr id="3" name="TextBox 2">
            <a:extLst>
              <a:ext uri="{FF2B5EF4-FFF2-40B4-BE49-F238E27FC236}">
                <a16:creationId xmlns:a16="http://schemas.microsoft.com/office/drawing/2014/main" id="{738F37D2-50DE-48D7-8C4E-A87B9C8BFA3B}"/>
              </a:ext>
            </a:extLst>
          </p:cNvPr>
          <p:cNvSpPr txBox="1"/>
          <p:nvPr/>
        </p:nvSpPr>
        <p:spPr>
          <a:xfrm>
            <a:off x="812660" y="174284"/>
            <a:ext cx="350418"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4</a:t>
            </a:r>
          </a:p>
        </p:txBody>
      </p:sp>
      <p:sp>
        <p:nvSpPr>
          <p:cNvPr id="4" name="TextBox 3">
            <a:extLst>
              <a:ext uri="{FF2B5EF4-FFF2-40B4-BE49-F238E27FC236}">
                <a16:creationId xmlns:a16="http://schemas.microsoft.com/office/drawing/2014/main" id="{171852D1-FAA0-4233-9252-082589E805EF}"/>
              </a:ext>
            </a:extLst>
          </p:cNvPr>
          <p:cNvSpPr txBox="1"/>
          <p:nvPr/>
        </p:nvSpPr>
        <p:spPr>
          <a:xfrm>
            <a:off x="1289740" y="92556"/>
            <a:ext cx="2784214" cy="954107"/>
          </a:xfrm>
          <a:prstGeom prst="rect">
            <a:avLst/>
          </a:prstGeom>
          <a:noFill/>
        </p:spPr>
        <p:txBody>
          <a:bodyPr wrap="square" rtlCol="0">
            <a:spAutoFit/>
          </a:bodyPr>
          <a:lstStyle/>
          <a:p>
            <a:r>
              <a:rPr lang="en-US" sz="2800">
                <a:latin typeface="Times New Roman" panose="02020603050405020304" pitchFamily="18" charset="0"/>
                <a:cs typeface="Times New Roman" panose="02020603050405020304" pitchFamily="18" charset="0"/>
              </a:rPr>
              <a:t>LƯU ĐỒ THUẬT TOÁN</a:t>
            </a:r>
          </a:p>
        </p:txBody>
      </p:sp>
      <p:pic>
        <p:nvPicPr>
          <p:cNvPr id="10" name="Picture 9">
            <a:extLst>
              <a:ext uri="{FF2B5EF4-FFF2-40B4-BE49-F238E27FC236}">
                <a16:creationId xmlns:a16="http://schemas.microsoft.com/office/drawing/2014/main" id="{7CAD5782-1ECA-4E4F-851D-321F76F707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428" y="34319"/>
            <a:ext cx="8749772" cy="6858000"/>
          </a:xfrm>
          <a:prstGeom prst="rect">
            <a:avLst/>
          </a:prstGeom>
        </p:spPr>
      </p:pic>
    </p:spTree>
    <p:extLst>
      <p:ext uri="{BB962C8B-B14F-4D97-AF65-F5344CB8AC3E}">
        <p14:creationId xmlns:p14="http://schemas.microsoft.com/office/powerpoint/2010/main" val="740559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2"/>
                                        </p:tgtEl>
                                      </p:cBhvr>
                                    </p:animEffect>
                                    <p:set>
                                      <p:cBhvr>
                                        <p:cTn id="13" dur="1" fill="hold">
                                          <p:stCondLst>
                                            <p:cond delay="499"/>
                                          </p:stCondLst>
                                        </p:cTn>
                                        <p:tgtEl>
                                          <p:spTgt spid="32"/>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2"/>
                                        </p:tgtEl>
                                      </p:cBhvr>
                                    </p:animEffect>
                                    <p:set>
                                      <p:cBhvr>
                                        <p:cTn id="16" dur="1" fill="hold">
                                          <p:stCondLst>
                                            <p:cond delay="499"/>
                                          </p:stCondLst>
                                        </p:cTn>
                                        <p:tgtEl>
                                          <p:spTgt spid="2"/>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9"/>
          <p:cNvSpPr>
            <a:spLocks noGrp="1" noRot="1" noChangeAspect="1" noMove="1" noResize="1" noEditPoints="1" noAdjustHandles="1" noChangeArrowheads="1" noChangeShapeType="1" noTextEdit="1"/>
          </p:cNvSpPr>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11"/>
          <p:cNvGrpSpPr>
            <a:grpSpLocks noGrp="1" noUngrp="1" noRot="1" noChangeAspect="1" noMove="1" noResize="1"/>
          </p:cNvGrpSpPr>
          <p:nvPr/>
        </p:nvGrpSpPr>
        <p:grpSpPr>
          <a:xfrm>
            <a:off x="146539" y="153291"/>
            <a:ext cx="1128382" cy="847206"/>
            <a:chOff x="7097970" y="667647"/>
            <a:chExt cx="1128382" cy="847206"/>
          </a:xfrm>
        </p:grpSpPr>
        <p:sp>
          <p:nvSpPr>
            <p:cNvPr id="13" name="Freeform 5"/>
            <p:cNvSpPr/>
            <p:nvPr/>
          </p:nvSpPr>
          <p:spPr bwMode="auto">
            <a:xfrm>
              <a:off x="7097970" y="91947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5"/>
            <p:cNvSpPr/>
            <p:nvPr/>
          </p:nvSpPr>
          <p:spPr bwMode="auto">
            <a:xfrm>
              <a:off x="7675860" y="66764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18" name="Straight Connector 17"/>
          <p:cNvCxnSpPr>
            <a:cxnSpLocks/>
          </p:cNvCxnSpPr>
          <p:nvPr/>
        </p:nvCxnSpPr>
        <p:spPr>
          <a:xfrm>
            <a:off x="1434039" y="702807"/>
            <a:ext cx="2351477" cy="0"/>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5016420F-F3DE-45BF-B5EF-2E506F15C0CF}"/>
              </a:ext>
            </a:extLst>
          </p:cNvPr>
          <p:cNvSpPr txBox="1"/>
          <p:nvPr/>
        </p:nvSpPr>
        <p:spPr>
          <a:xfrm>
            <a:off x="278259" y="395944"/>
            <a:ext cx="431351" cy="584775"/>
          </a:xfrm>
          <a:prstGeom prst="rect">
            <a:avLst/>
          </a:prstGeom>
          <a:noFill/>
        </p:spPr>
        <p:txBody>
          <a:bodyPr wrap="square" rtlCol="0">
            <a:spAutoFit/>
          </a:bodyPr>
          <a:lstStyle/>
          <a:p>
            <a:r>
              <a:rPr lang="en-US" sz="3200" b="1">
                <a:solidFill>
                  <a:srgbClr val="FF0000"/>
                </a:solidFill>
                <a:latin typeface="Times New Roman" panose="02020603050405020304" pitchFamily="18" charset="0"/>
                <a:cs typeface="Times New Roman" panose="02020603050405020304" pitchFamily="18" charset="0"/>
              </a:rPr>
              <a:t>3</a:t>
            </a:r>
          </a:p>
        </p:txBody>
      </p:sp>
      <p:sp>
        <p:nvSpPr>
          <p:cNvPr id="3" name="TextBox 2">
            <a:extLst>
              <a:ext uri="{FF2B5EF4-FFF2-40B4-BE49-F238E27FC236}">
                <a16:creationId xmlns:a16="http://schemas.microsoft.com/office/drawing/2014/main" id="{738F37D2-50DE-48D7-8C4E-A87B9C8BFA3B}"/>
              </a:ext>
            </a:extLst>
          </p:cNvPr>
          <p:cNvSpPr txBox="1"/>
          <p:nvPr/>
        </p:nvSpPr>
        <p:spPr>
          <a:xfrm>
            <a:off x="812660" y="174284"/>
            <a:ext cx="350418"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5</a:t>
            </a:r>
          </a:p>
        </p:txBody>
      </p:sp>
      <p:sp>
        <p:nvSpPr>
          <p:cNvPr id="4" name="TextBox 3">
            <a:extLst>
              <a:ext uri="{FF2B5EF4-FFF2-40B4-BE49-F238E27FC236}">
                <a16:creationId xmlns:a16="http://schemas.microsoft.com/office/drawing/2014/main" id="{171852D1-FAA0-4233-9252-082589E805EF}"/>
              </a:ext>
            </a:extLst>
          </p:cNvPr>
          <p:cNvSpPr txBox="1"/>
          <p:nvPr/>
        </p:nvSpPr>
        <p:spPr>
          <a:xfrm>
            <a:off x="1342461" y="166154"/>
            <a:ext cx="5838390" cy="523220"/>
          </a:xfrm>
          <a:prstGeom prst="rect">
            <a:avLst/>
          </a:prstGeom>
          <a:noFill/>
        </p:spPr>
        <p:txBody>
          <a:bodyPr wrap="square" rtlCol="0">
            <a:spAutoFit/>
          </a:bodyPr>
          <a:lstStyle/>
          <a:p>
            <a:r>
              <a:rPr lang="en-US" sz="2800">
                <a:latin typeface="Times New Roman" panose="02020603050405020304" pitchFamily="18" charset="0"/>
                <a:cs typeface="Times New Roman" panose="02020603050405020304" pitchFamily="18" charset="0"/>
              </a:rPr>
              <a:t>LƯU ĐỒ THUẬT TOÁN</a:t>
            </a:r>
          </a:p>
        </p:txBody>
      </p:sp>
      <p:pic>
        <p:nvPicPr>
          <p:cNvPr id="6" name="Picture 5">
            <a:extLst>
              <a:ext uri="{FF2B5EF4-FFF2-40B4-BE49-F238E27FC236}">
                <a16:creationId xmlns:a16="http://schemas.microsoft.com/office/drawing/2014/main" id="{192AC0B8-C90A-471B-9AA4-8C7BEF7A39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610" y="0"/>
            <a:ext cx="6204568" cy="6858000"/>
          </a:xfrm>
          <a:prstGeom prst="rect">
            <a:avLst/>
          </a:prstGeom>
        </p:spPr>
      </p:pic>
      <p:pic>
        <p:nvPicPr>
          <p:cNvPr id="8" name="Picture 7">
            <a:extLst>
              <a:ext uri="{FF2B5EF4-FFF2-40B4-BE49-F238E27FC236}">
                <a16:creationId xmlns:a16="http://schemas.microsoft.com/office/drawing/2014/main" id="{CDAA936B-5804-45BD-B220-C8E8EE8E54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8179" y="0"/>
            <a:ext cx="5033821" cy="6858000"/>
          </a:xfrm>
          <a:prstGeom prst="rect">
            <a:avLst/>
          </a:prstGeom>
        </p:spPr>
      </p:pic>
    </p:spTree>
    <p:extLst>
      <p:ext uri="{BB962C8B-B14F-4D97-AF65-F5344CB8AC3E}">
        <p14:creationId xmlns:p14="http://schemas.microsoft.com/office/powerpoint/2010/main" val="2401013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2"/>
                                        </p:tgtEl>
                                      </p:cBhvr>
                                    </p:animEffect>
                                    <p:set>
                                      <p:cBhvr>
                                        <p:cTn id="16" dur="1" fill="hold">
                                          <p:stCondLst>
                                            <p:cond delay="499"/>
                                          </p:stCondLst>
                                        </p:cTn>
                                        <p:tgtEl>
                                          <p:spTgt spid="2"/>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32"/>
                                        </p:tgtEl>
                                      </p:cBhvr>
                                    </p:animEffect>
                                    <p:set>
                                      <p:cBhvr>
                                        <p:cTn id="19" dur="1" fill="hold">
                                          <p:stCondLst>
                                            <p:cond delay="499"/>
                                          </p:stCondLst>
                                        </p:cTn>
                                        <p:tgtEl>
                                          <p:spTgt spid="32"/>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9"/>
          <p:cNvSpPr>
            <a:spLocks noGrp="1" noRot="1" noChangeAspect="1" noMove="1" noResize="1" noEditPoints="1" noAdjustHandles="1" noChangeArrowheads="1" noChangeShapeType="1" noTextEdit="1"/>
          </p:cNvSpPr>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11"/>
          <p:cNvGrpSpPr>
            <a:grpSpLocks noGrp="1" noUngrp="1" noRot="1" noChangeAspect="1" noMove="1" noResize="1"/>
          </p:cNvGrpSpPr>
          <p:nvPr/>
        </p:nvGrpSpPr>
        <p:grpSpPr>
          <a:xfrm>
            <a:off x="146539" y="153291"/>
            <a:ext cx="1128382" cy="847206"/>
            <a:chOff x="7097970" y="667647"/>
            <a:chExt cx="1128382" cy="847206"/>
          </a:xfrm>
        </p:grpSpPr>
        <p:sp>
          <p:nvSpPr>
            <p:cNvPr id="13" name="Freeform 5"/>
            <p:cNvSpPr/>
            <p:nvPr/>
          </p:nvSpPr>
          <p:spPr bwMode="auto">
            <a:xfrm>
              <a:off x="7097970" y="91947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5"/>
            <p:cNvSpPr/>
            <p:nvPr/>
          </p:nvSpPr>
          <p:spPr bwMode="auto">
            <a:xfrm>
              <a:off x="7675860" y="66764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18" name="Straight Connector 17"/>
          <p:cNvCxnSpPr>
            <a:cxnSpLocks/>
          </p:cNvCxnSpPr>
          <p:nvPr/>
        </p:nvCxnSpPr>
        <p:spPr>
          <a:xfrm>
            <a:off x="1434039" y="702807"/>
            <a:ext cx="2351477" cy="0"/>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5016420F-F3DE-45BF-B5EF-2E506F15C0CF}"/>
              </a:ext>
            </a:extLst>
          </p:cNvPr>
          <p:cNvSpPr txBox="1"/>
          <p:nvPr/>
        </p:nvSpPr>
        <p:spPr>
          <a:xfrm>
            <a:off x="278259" y="395944"/>
            <a:ext cx="431351" cy="584775"/>
          </a:xfrm>
          <a:prstGeom prst="rect">
            <a:avLst/>
          </a:prstGeom>
          <a:noFill/>
        </p:spPr>
        <p:txBody>
          <a:bodyPr wrap="square" rtlCol="0">
            <a:spAutoFit/>
          </a:bodyPr>
          <a:lstStyle/>
          <a:p>
            <a:r>
              <a:rPr lang="en-US" sz="3200" b="1">
                <a:solidFill>
                  <a:srgbClr val="FF0000"/>
                </a:solidFill>
                <a:latin typeface="Times New Roman" panose="02020603050405020304" pitchFamily="18" charset="0"/>
                <a:cs typeface="Times New Roman" panose="02020603050405020304" pitchFamily="18" charset="0"/>
              </a:rPr>
              <a:t>3</a:t>
            </a:r>
          </a:p>
        </p:txBody>
      </p:sp>
      <p:sp>
        <p:nvSpPr>
          <p:cNvPr id="3" name="TextBox 2">
            <a:extLst>
              <a:ext uri="{FF2B5EF4-FFF2-40B4-BE49-F238E27FC236}">
                <a16:creationId xmlns:a16="http://schemas.microsoft.com/office/drawing/2014/main" id="{738F37D2-50DE-48D7-8C4E-A87B9C8BFA3B}"/>
              </a:ext>
            </a:extLst>
          </p:cNvPr>
          <p:cNvSpPr txBox="1"/>
          <p:nvPr/>
        </p:nvSpPr>
        <p:spPr>
          <a:xfrm>
            <a:off x="812660" y="174284"/>
            <a:ext cx="350418"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6</a:t>
            </a:r>
          </a:p>
        </p:txBody>
      </p:sp>
      <p:sp>
        <p:nvSpPr>
          <p:cNvPr id="14" name="TextBox 13">
            <a:extLst>
              <a:ext uri="{FF2B5EF4-FFF2-40B4-BE49-F238E27FC236}">
                <a16:creationId xmlns:a16="http://schemas.microsoft.com/office/drawing/2014/main" id="{844BD72C-D201-4181-BB8A-543B36BB6E52}"/>
              </a:ext>
            </a:extLst>
          </p:cNvPr>
          <p:cNvSpPr txBox="1"/>
          <p:nvPr/>
        </p:nvSpPr>
        <p:spPr>
          <a:xfrm>
            <a:off x="1365599" y="196290"/>
            <a:ext cx="5838390" cy="523220"/>
          </a:xfrm>
          <a:prstGeom prst="rect">
            <a:avLst/>
          </a:prstGeom>
          <a:noFill/>
        </p:spPr>
        <p:txBody>
          <a:bodyPr wrap="square" rtlCol="0">
            <a:spAutoFit/>
          </a:bodyPr>
          <a:lstStyle/>
          <a:p>
            <a:r>
              <a:rPr lang="en-US" sz="2800">
                <a:latin typeface="Times New Roman" panose="02020603050405020304" pitchFamily="18" charset="0"/>
                <a:cs typeface="Times New Roman" panose="02020603050405020304" pitchFamily="18" charset="0"/>
              </a:rPr>
              <a:t>SƠ ĐỒ MẠCH HỆ THỐNG</a:t>
            </a:r>
          </a:p>
        </p:txBody>
      </p:sp>
      <p:pic>
        <p:nvPicPr>
          <p:cNvPr id="15" name="Picture 14">
            <a:extLst>
              <a:ext uri="{FF2B5EF4-FFF2-40B4-BE49-F238E27FC236}">
                <a16:creationId xmlns:a16="http://schemas.microsoft.com/office/drawing/2014/main" id="{BB8EB92D-6351-4DD9-AE35-371408B61EEB}"/>
              </a:ext>
            </a:extLst>
          </p:cNvPr>
          <p:cNvPicPr>
            <a:picLocks noChangeAspect="1"/>
          </p:cNvPicPr>
          <p:nvPr/>
        </p:nvPicPr>
        <p:blipFill>
          <a:blip r:embed="rId3"/>
          <a:stretch>
            <a:fillRect/>
          </a:stretch>
        </p:blipFill>
        <p:spPr>
          <a:xfrm>
            <a:off x="5078108" y="942831"/>
            <a:ext cx="4302939" cy="3086856"/>
          </a:xfrm>
          <a:prstGeom prst="rect">
            <a:avLst/>
          </a:prstGeom>
        </p:spPr>
      </p:pic>
      <p:pic>
        <p:nvPicPr>
          <p:cNvPr id="16" name="Picture 15">
            <a:extLst>
              <a:ext uri="{FF2B5EF4-FFF2-40B4-BE49-F238E27FC236}">
                <a16:creationId xmlns:a16="http://schemas.microsoft.com/office/drawing/2014/main" id="{F9425189-54DC-43BE-883E-0BD21605A306}"/>
              </a:ext>
            </a:extLst>
          </p:cNvPr>
          <p:cNvPicPr>
            <a:picLocks noChangeAspect="1"/>
          </p:cNvPicPr>
          <p:nvPr/>
        </p:nvPicPr>
        <p:blipFill>
          <a:blip r:embed="rId4"/>
          <a:stretch>
            <a:fillRect/>
          </a:stretch>
        </p:blipFill>
        <p:spPr>
          <a:xfrm>
            <a:off x="6884455" y="4172720"/>
            <a:ext cx="3538364" cy="2714692"/>
          </a:xfrm>
          <a:prstGeom prst="rect">
            <a:avLst/>
          </a:prstGeom>
        </p:spPr>
      </p:pic>
      <p:pic>
        <p:nvPicPr>
          <p:cNvPr id="5" name="Picture 4">
            <a:extLst>
              <a:ext uri="{FF2B5EF4-FFF2-40B4-BE49-F238E27FC236}">
                <a16:creationId xmlns:a16="http://schemas.microsoft.com/office/drawing/2014/main" id="{BF4F0FD1-731B-489A-BFD5-D773F2FFA5EF}"/>
              </a:ext>
            </a:extLst>
          </p:cNvPr>
          <p:cNvPicPr>
            <a:picLocks noChangeAspect="1"/>
          </p:cNvPicPr>
          <p:nvPr/>
        </p:nvPicPr>
        <p:blipFill>
          <a:blip r:embed="rId5"/>
          <a:stretch>
            <a:fillRect/>
          </a:stretch>
        </p:blipFill>
        <p:spPr>
          <a:xfrm>
            <a:off x="1238467" y="4659475"/>
            <a:ext cx="2562583" cy="2133898"/>
          </a:xfrm>
          <a:prstGeom prst="rect">
            <a:avLst/>
          </a:prstGeom>
        </p:spPr>
      </p:pic>
      <p:pic>
        <p:nvPicPr>
          <p:cNvPr id="8" name="Picture 7">
            <a:extLst>
              <a:ext uri="{FF2B5EF4-FFF2-40B4-BE49-F238E27FC236}">
                <a16:creationId xmlns:a16="http://schemas.microsoft.com/office/drawing/2014/main" id="{D372EF7B-5CD0-4219-BAD6-4A9A3AC147B1}"/>
              </a:ext>
            </a:extLst>
          </p:cNvPr>
          <p:cNvPicPr>
            <a:picLocks noChangeAspect="1"/>
          </p:cNvPicPr>
          <p:nvPr/>
        </p:nvPicPr>
        <p:blipFill>
          <a:blip r:embed="rId6"/>
          <a:stretch>
            <a:fillRect/>
          </a:stretch>
        </p:blipFill>
        <p:spPr>
          <a:xfrm>
            <a:off x="4239860" y="4443369"/>
            <a:ext cx="2619741" cy="2086266"/>
          </a:xfrm>
          <a:prstGeom prst="rect">
            <a:avLst/>
          </a:prstGeom>
        </p:spPr>
      </p:pic>
      <p:pic>
        <p:nvPicPr>
          <p:cNvPr id="11" name="Picture 10">
            <a:extLst>
              <a:ext uri="{FF2B5EF4-FFF2-40B4-BE49-F238E27FC236}">
                <a16:creationId xmlns:a16="http://schemas.microsoft.com/office/drawing/2014/main" id="{D5430613-DA00-4EAA-BA07-10641D02BF6C}"/>
              </a:ext>
            </a:extLst>
          </p:cNvPr>
          <p:cNvPicPr>
            <a:picLocks noChangeAspect="1"/>
          </p:cNvPicPr>
          <p:nvPr/>
        </p:nvPicPr>
        <p:blipFill>
          <a:blip r:embed="rId7"/>
          <a:stretch>
            <a:fillRect/>
          </a:stretch>
        </p:blipFill>
        <p:spPr>
          <a:xfrm>
            <a:off x="1301797" y="719511"/>
            <a:ext cx="3301047" cy="3875337"/>
          </a:xfrm>
          <a:prstGeom prst="rect">
            <a:avLst/>
          </a:prstGeom>
        </p:spPr>
      </p:pic>
    </p:spTree>
    <p:extLst>
      <p:ext uri="{BB962C8B-B14F-4D97-AF65-F5344CB8AC3E}">
        <p14:creationId xmlns:p14="http://schemas.microsoft.com/office/powerpoint/2010/main" val="22576391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9"/>
          <p:cNvSpPr>
            <a:spLocks noGrp="1" noRot="1" noChangeAspect="1" noMove="1" noResize="1" noEditPoints="1" noAdjustHandles="1" noChangeArrowheads="1" noChangeShapeType="1" noTextEdit="1"/>
          </p:cNvSpPr>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11"/>
          <p:cNvGrpSpPr>
            <a:grpSpLocks noGrp="1" noUngrp="1" noRot="1" noChangeAspect="1" noMove="1" noResize="1"/>
          </p:cNvGrpSpPr>
          <p:nvPr/>
        </p:nvGrpSpPr>
        <p:grpSpPr>
          <a:xfrm>
            <a:off x="146539" y="153291"/>
            <a:ext cx="1128382" cy="847206"/>
            <a:chOff x="7097970" y="667647"/>
            <a:chExt cx="1128382" cy="847206"/>
          </a:xfrm>
        </p:grpSpPr>
        <p:sp>
          <p:nvSpPr>
            <p:cNvPr id="13" name="Freeform 5"/>
            <p:cNvSpPr/>
            <p:nvPr/>
          </p:nvSpPr>
          <p:spPr bwMode="auto">
            <a:xfrm>
              <a:off x="7097970" y="91947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5"/>
            <p:cNvSpPr/>
            <p:nvPr/>
          </p:nvSpPr>
          <p:spPr bwMode="auto">
            <a:xfrm>
              <a:off x="7675860" y="66764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18" name="Straight Connector 17"/>
          <p:cNvCxnSpPr>
            <a:cxnSpLocks/>
          </p:cNvCxnSpPr>
          <p:nvPr/>
        </p:nvCxnSpPr>
        <p:spPr>
          <a:xfrm>
            <a:off x="1434039" y="702807"/>
            <a:ext cx="2351477" cy="0"/>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5016420F-F3DE-45BF-B5EF-2E506F15C0CF}"/>
              </a:ext>
            </a:extLst>
          </p:cNvPr>
          <p:cNvSpPr txBox="1"/>
          <p:nvPr/>
        </p:nvSpPr>
        <p:spPr>
          <a:xfrm>
            <a:off x="278259" y="395944"/>
            <a:ext cx="431351" cy="584775"/>
          </a:xfrm>
          <a:prstGeom prst="rect">
            <a:avLst/>
          </a:prstGeom>
          <a:noFill/>
        </p:spPr>
        <p:txBody>
          <a:bodyPr wrap="square" rtlCol="0">
            <a:spAutoFit/>
          </a:bodyPr>
          <a:lstStyle/>
          <a:p>
            <a:r>
              <a:rPr lang="en-US" sz="3200" b="1">
                <a:solidFill>
                  <a:srgbClr val="FF0000"/>
                </a:solidFill>
                <a:latin typeface="Times New Roman" panose="02020603050405020304" pitchFamily="18" charset="0"/>
                <a:cs typeface="Times New Roman" panose="02020603050405020304" pitchFamily="18" charset="0"/>
              </a:rPr>
              <a:t>3</a:t>
            </a:r>
          </a:p>
        </p:txBody>
      </p:sp>
      <p:sp>
        <p:nvSpPr>
          <p:cNvPr id="3" name="TextBox 2">
            <a:extLst>
              <a:ext uri="{FF2B5EF4-FFF2-40B4-BE49-F238E27FC236}">
                <a16:creationId xmlns:a16="http://schemas.microsoft.com/office/drawing/2014/main" id="{738F37D2-50DE-48D7-8C4E-A87B9C8BFA3B}"/>
              </a:ext>
            </a:extLst>
          </p:cNvPr>
          <p:cNvSpPr txBox="1"/>
          <p:nvPr/>
        </p:nvSpPr>
        <p:spPr>
          <a:xfrm>
            <a:off x="812660" y="174284"/>
            <a:ext cx="350418"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6</a:t>
            </a:r>
          </a:p>
        </p:txBody>
      </p:sp>
      <p:sp>
        <p:nvSpPr>
          <p:cNvPr id="4" name="TextBox 3">
            <a:extLst>
              <a:ext uri="{FF2B5EF4-FFF2-40B4-BE49-F238E27FC236}">
                <a16:creationId xmlns:a16="http://schemas.microsoft.com/office/drawing/2014/main" id="{171852D1-FAA0-4233-9252-082589E805EF}"/>
              </a:ext>
            </a:extLst>
          </p:cNvPr>
          <p:cNvSpPr txBox="1"/>
          <p:nvPr/>
        </p:nvSpPr>
        <p:spPr>
          <a:xfrm>
            <a:off x="1365599" y="196290"/>
            <a:ext cx="5838390" cy="523220"/>
          </a:xfrm>
          <a:prstGeom prst="rect">
            <a:avLst/>
          </a:prstGeom>
          <a:noFill/>
        </p:spPr>
        <p:txBody>
          <a:bodyPr wrap="square" rtlCol="0">
            <a:spAutoFit/>
          </a:bodyPr>
          <a:lstStyle/>
          <a:p>
            <a:r>
              <a:rPr lang="en-US" sz="2800">
                <a:latin typeface="Times New Roman" panose="02020603050405020304" pitchFamily="18" charset="0"/>
                <a:cs typeface="Times New Roman" panose="02020603050405020304" pitchFamily="18" charset="0"/>
              </a:rPr>
              <a:t>SƠ ĐỒ MẠCH HỆ THỐNG</a:t>
            </a:r>
          </a:p>
        </p:txBody>
      </p:sp>
      <p:pic>
        <p:nvPicPr>
          <p:cNvPr id="7" name="Picture 6">
            <a:extLst>
              <a:ext uri="{FF2B5EF4-FFF2-40B4-BE49-F238E27FC236}">
                <a16:creationId xmlns:a16="http://schemas.microsoft.com/office/drawing/2014/main" id="{EF3EC6F9-78D8-4E01-8719-1D1FDCD2D1A1}"/>
              </a:ext>
            </a:extLst>
          </p:cNvPr>
          <p:cNvPicPr>
            <a:picLocks noChangeAspect="1"/>
          </p:cNvPicPr>
          <p:nvPr/>
        </p:nvPicPr>
        <p:blipFill>
          <a:blip r:embed="rId2"/>
          <a:stretch>
            <a:fillRect/>
          </a:stretch>
        </p:blipFill>
        <p:spPr>
          <a:xfrm>
            <a:off x="1434039" y="719510"/>
            <a:ext cx="9385617" cy="6125084"/>
          </a:xfrm>
          <a:prstGeom prst="rect">
            <a:avLst/>
          </a:prstGeom>
        </p:spPr>
      </p:pic>
    </p:spTree>
    <p:extLst>
      <p:ext uri="{BB962C8B-B14F-4D97-AF65-F5344CB8AC3E}">
        <p14:creationId xmlns:p14="http://schemas.microsoft.com/office/powerpoint/2010/main" val="2932602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Shape 17"/>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Rectangle 19"/>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Isosceles Triangle 25"/>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Isosceles Triangle 27"/>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Subtitle 6"/>
          <p:cNvSpPr txBox="1"/>
          <p:nvPr/>
        </p:nvSpPr>
        <p:spPr>
          <a:xfrm>
            <a:off x="2715557" y="3964063"/>
            <a:ext cx="6760885" cy="17353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endParaRPr kumimoji="0" lang="vi-VN"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 name="Content Placeholder 2"/>
          <p:cNvSpPr>
            <a:spLocks noGrp="1"/>
          </p:cNvSpPr>
          <p:nvPr>
            <p:ph idx="1"/>
          </p:nvPr>
        </p:nvSpPr>
        <p:spPr>
          <a:xfrm>
            <a:off x="89606" y="3051684"/>
            <a:ext cx="11692085" cy="2353468"/>
          </a:xfrm>
        </p:spPr>
        <p:txBody>
          <a:bodyPr>
            <a:normAutofit/>
          </a:bodyPr>
          <a:lstStyle/>
          <a:p>
            <a:pPr marL="0" indent="0" algn="ctr">
              <a:buNone/>
            </a:pPr>
            <a:r>
              <a:rPr lang="en-US" sz="5400">
                <a:solidFill>
                  <a:srgbClr val="FF0000"/>
                </a:solidFill>
                <a:latin typeface="Times New Roman" panose="02020603050405020304" pitchFamily="18" charset="0"/>
                <a:cs typeface="Times New Roman" panose="02020603050405020304" pitchFamily="18" charset="0"/>
              </a:rPr>
              <a:t>KẾT LUẬN VÀ HƯỚNG PHÁT TRIỂN</a:t>
            </a:r>
            <a:endParaRPr lang="en-US" sz="5400" dirty="0">
              <a:solidFill>
                <a:srgbClr val="FF0000"/>
              </a:solidFill>
              <a:latin typeface="Times New Roman" panose="02020603050405020304" pitchFamily="18" charset="0"/>
              <a:cs typeface="Times New Roman" panose="02020603050405020304" pitchFamily="18" charset="0"/>
            </a:endParaRPr>
          </a:p>
        </p:txBody>
      </p:sp>
      <p:sp>
        <p:nvSpPr>
          <p:cNvPr id="20" name="Title 4"/>
          <p:cNvSpPr txBox="1"/>
          <p:nvPr/>
        </p:nvSpPr>
        <p:spPr>
          <a:xfrm>
            <a:off x="255857" y="1158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solidFill>
                  <a:srgbClr val="FF0000"/>
                </a:solidFill>
                <a:latin typeface="Times New Roman" panose="02020603050405020304" pitchFamily="18" charset="0"/>
                <a:cs typeface="Times New Roman" panose="02020603050405020304" pitchFamily="18" charset="0"/>
              </a:rPr>
              <a:t>CHƯƠNG 4</a:t>
            </a:r>
            <a:endParaRPr lang="en-US" b="1" dirty="0">
              <a:solidFill>
                <a:srgbClr val="FF0000"/>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D263B4FF-ACA2-4EE6-96A3-476C11B5A277}"/>
              </a:ext>
            </a:extLst>
          </p:cNvPr>
          <p:cNvSpPr txBox="1"/>
          <p:nvPr/>
        </p:nvSpPr>
        <p:spPr>
          <a:xfrm>
            <a:off x="3751402" y="4050890"/>
            <a:ext cx="4260129" cy="954107"/>
          </a:xfrm>
          <a:prstGeom prst="rect">
            <a:avLst/>
          </a:prstGeom>
          <a:noFill/>
        </p:spPr>
        <p:txBody>
          <a:bodyPr wrap="square" rtlCol="0">
            <a:spAutoFit/>
          </a:bodyPr>
          <a:lstStyle/>
          <a:p>
            <a:pPr marL="285750" indent="-28575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Kết luận</a:t>
            </a:r>
          </a:p>
          <a:p>
            <a:pPr marL="285750" indent="-28575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Hướng phát triển</a:t>
            </a:r>
          </a:p>
        </p:txBody>
      </p:sp>
    </p:spTree>
    <p:extLst>
      <p:ext uri="{BB962C8B-B14F-4D97-AF65-F5344CB8AC3E}">
        <p14:creationId xmlns:p14="http://schemas.microsoft.com/office/powerpoint/2010/main" val="28326082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9"/>
          <p:cNvSpPr>
            <a:spLocks noGrp="1" noRot="1" noChangeAspect="1" noMove="1" noResize="1" noEditPoints="1" noAdjustHandles="1" noChangeArrowheads="1" noChangeShapeType="1" noTextEdit="1"/>
          </p:cNvSpPr>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11"/>
          <p:cNvGrpSpPr>
            <a:grpSpLocks noGrp="1" noUngrp="1" noRot="1" noChangeAspect="1" noMove="1" noResize="1"/>
          </p:cNvGrpSpPr>
          <p:nvPr/>
        </p:nvGrpSpPr>
        <p:grpSpPr>
          <a:xfrm>
            <a:off x="146539" y="153291"/>
            <a:ext cx="1128382" cy="847206"/>
            <a:chOff x="7097970" y="667647"/>
            <a:chExt cx="1128382" cy="847206"/>
          </a:xfrm>
        </p:grpSpPr>
        <p:sp>
          <p:nvSpPr>
            <p:cNvPr id="13" name="Freeform 5"/>
            <p:cNvSpPr/>
            <p:nvPr/>
          </p:nvSpPr>
          <p:spPr bwMode="auto">
            <a:xfrm>
              <a:off x="7097970" y="91947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5"/>
            <p:cNvSpPr/>
            <p:nvPr/>
          </p:nvSpPr>
          <p:spPr bwMode="auto">
            <a:xfrm>
              <a:off x="7675860" y="66764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18" name="Straight Connector 17"/>
          <p:cNvCxnSpPr>
            <a:cxnSpLocks/>
          </p:cNvCxnSpPr>
          <p:nvPr/>
        </p:nvCxnSpPr>
        <p:spPr>
          <a:xfrm>
            <a:off x="1434039" y="702807"/>
            <a:ext cx="2351477" cy="0"/>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5016420F-F3DE-45BF-B5EF-2E506F15C0CF}"/>
              </a:ext>
            </a:extLst>
          </p:cNvPr>
          <p:cNvSpPr txBox="1"/>
          <p:nvPr/>
        </p:nvSpPr>
        <p:spPr>
          <a:xfrm>
            <a:off x="278259" y="395944"/>
            <a:ext cx="431351" cy="584775"/>
          </a:xfrm>
          <a:prstGeom prst="rect">
            <a:avLst/>
          </a:prstGeom>
          <a:noFill/>
        </p:spPr>
        <p:txBody>
          <a:bodyPr wrap="square" rtlCol="0">
            <a:spAutoFit/>
          </a:bodyPr>
          <a:lstStyle/>
          <a:p>
            <a:r>
              <a:rPr lang="en-US" sz="3200" b="1">
                <a:solidFill>
                  <a:srgbClr val="FF0000"/>
                </a:solidFill>
                <a:latin typeface="Times New Roman" panose="02020603050405020304" pitchFamily="18" charset="0"/>
                <a:cs typeface="Times New Roman" panose="02020603050405020304" pitchFamily="18" charset="0"/>
              </a:rPr>
              <a:t>4</a:t>
            </a:r>
          </a:p>
        </p:txBody>
      </p:sp>
      <p:sp>
        <p:nvSpPr>
          <p:cNvPr id="3" name="TextBox 2">
            <a:extLst>
              <a:ext uri="{FF2B5EF4-FFF2-40B4-BE49-F238E27FC236}">
                <a16:creationId xmlns:a16="http://schemas.microsoft.com/office/drawing/2014/main" id="{738F37D2-50DE-48D7-8C4E-A87B9C8BFA3B}"/>
              </a:ext>
            </a:extLst>
          </p:cNvPr>
          <p:cNvSpPr txBox="1"/>
          <p:nvPr/>
        </p:nvSpPr>
        <p:spPr>
          <a:xfrm>
            <a:off x="812660" y="174284"/>
            <a:ext cx="350418"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1</a:t>
            </a:r>
          </a:p>
        </p:txBody>
      </p:sp>
      <p:sp>
        <p:nvSpPr>
          <p:cNvPr id="4" name="TextBox 3">
            <a:extLst>
              <a:ext uri="{FF2B5EF4-FFF2-40B4-BE49-F238E27FC236}">
                <a16:creationId xmlns:a16="http://schemas.microsoft.com/office/drawing/2014/main" id="{171852D1-FAA0-4233-9252-082589E805EF}"/>
              </a:ext>
            </a:extLst>
          </p:cNvPr>
          <p:cNvSpPr txBox="1"/>
          <p:nvPr/>
        </p:nvSpPr>
        <p:spPr>
          <a:xfrm>
            <a:off x="1365599" y="196290"/>
            <a:ext cx="3461368" cy="523220"/>
          </a:xfrm>
          <a:prstGeom prst="rect">
            <a:avLst/>
          </a:prstGeom>
          <a:noFill/>
        </p:spPr>
        <p:txBody>
          <a:bodyPr wrap="square" rtlCol="0">
            <a:spAutoFit/>
          </a:bodyPr>
          <a:lstStyle/>
          <a:p>
            <a:r>
              <a:rPr lang="en-US" sz="2800">
                <a:latin typeface="Times New Roman" panose="02020603050405020304" pitchFamily="18" charset="0"/>
                <a:cs typeface="Times New Roman" panose="02020603050405020304" pitchFamily="18" charset="0"/>
              </a:rPr>
              <a:t>KẾT LUẬN</a:t>
            </a:r>
          </a:p>
        </p:txBody>
      </p:sp>
      <p:sp>
        <p:nvSpPr>
          <p:cNvPr id="6" name="TextBox 5">
            <a:extLst>
              <a:ext uri="{FF2B5EF4-FFF2-40B4-BE49-F238E27FC236}">
                <a16:creationId xmlns:a16="http://schemas.microsoft.com/office/drawing/2014/main" id="{900797CC-CBEA-43C2-9EA1-20EA0943858C}"/>
              </a:ext>
            </a:extLst>
          </p:cNvPr>
          <p:cNvSpPr txBox="1"/>
          <p:nvPr/>
        </p:nvSpPr>
        <p:spPr>
          <a:xfrm>
            <a:off x="999675" y="1000497"/>
            <a:ext cx="10822976" cy="5196166"/>
          </a:xfrm>
          <a:prstGeom prst="rect">
            <a:avLst/>
          </a:prstGeom>
          <a:noFill/>
        </p:spPr>
        <p:txBody>
          <a:bodyPr wrap="square" rtlCol="0">
            <a:spAutoFit/>
          </a:bodyPr>
          <a:lstStyle/>
          <a:p>
            <a:pPr>
              <a:lnSpc>
                <a:spcPct val="150000"/>
              </a:lnSpc>
            </a:pPr>
            <a:r>
              <a:rPr lang="vi-VN" sz="2800" b="1">
                <a:latin typeface="Times NewT Roman (Headings)"/>
              </a:rPr>
              <a:t>Những công việc đã làm được</a:t>
            </a:r>
            <a:r>
              <a:rPr lang="en-US" sz="2800" b="1">
                <a:latin typeface="Times NewT Roman (Headings)"/>
              </a:rPr>
              <a:t>:</a:t>
            </a:r>
          </a:p>
          <a:p>
            <a:pPr marL="742950" lvl="1" indent="-285750">
              <a:lnSpc>
                <a:spcPct val="150000"/>
              </a:lnSpc>
              <a:buFont typeface="Arial" panose="020B0604020202020204" pitchFamily="34" charset="0"/>
              <a:buChar char="•"/>
            </a:pPr>
            <a:r>
              <a:rPr lang="en-US" sz="2800">
                <a:solidFill>
                  <a:srgbClr val="000000"/>
                </a:solidFill>
                <a:effectLst/>
                <a:latin typeface="Times NewT Roman (Headings)"/>
                <a:ea typeface="Yu Mincho" panose="02020400000000000000" pitchFamily="18" charset="-128"/>
              </a:rPr>
              <a:t>Tìm hiểu các kiến thức về các thuật toán </a:t>
            </a:r>
          </a:p>
          <a:p>
            <a:pPr marL="742950" lvl="1" indent="-285750">
              <a:lnSpc>
                <a:spcPct val="150000"/>
              </a:lnSpc>
              <a:buFont typeface="Arial" panose="020B0604020202020204" pitchFamily="34" charset="0"/>
              <a:buChar char="•"/>
            </a:pPr>
            <a:r>
              <a:rPr lang="en-US" sz="2800">
                <a:solidFill>
                  <a:srgbClr val="000000"/>
                </a:solidFill>
                <a:effectLst/>
                <a:latin typeface="Times NewT Roman (Headings)"/>
                <a:ea typeface="Yu Mincho" panose="02020400000000000000" pitchFamily="18" charset="-128"/>
              </a:rPr>
              <a:t>Xây dựng các chương trình liên quan</a:t>
            </a:r>
            <a:endParaRPr lang="en-US" sz="2800">
              <a:solidFill>
                <a:srgbClr val="000000"/>
              </a:solidFill>
              <a:latin typeface="Times NewT Roman (Headings)"/>
              <a:ea typeface="Yu Mincho" panose="02020400000000000000" pitchFamily="18" charset="-128"/>
            </a:endParaRPr>
          </a:p>
          <a:p>
            <a:pPr marL="742950" lvl="1" indent="-285750">
              <a:lnSpc>
                <a:spcPct val="150000"/>
              </a:lnSpc>
              <a:buFont typeface="Arial" panose="020B0604020202020204" pitchFamily="34" charset="0"/>
              <a:buChar char="•"/>
            </a:pPr>
            <a:r>
              <a:rPr lang="en-US" sz="2800">
                <a:solidFill>
                  <a:srgbClr val="000000"/>
                </a:solidFill>
                <a:effectLst/>
                <a:latin typeface="Times NewT Roman (Headings)"/>
                <a:ea typeface="Yu Mincho" panose="02020400000000000000" pitchFamily="18" charset="-128"/>
              </a:rPr>
              <a:t>Tìm hiểu và sử dung được Framework Flask để tạo ra một API</a:t>
            </a:r>
          </a:p>
          <a:p>
            <a:pPr marL="742950" lvl="1" indent="-285750">
              <a:lnSpc>
                <a:spcPct val="150000"/>
              </a:lnSpc>
              <a:buFont typeface="Arial" panose="020B0604020202020204" pitchFamily="34" charset="0"/>
              <a:buChar char="•"/>
            </a:pPr>
            <a:r>
              <a:rPr lang="vi-VN" sz="2800">
                <a:latin typeface="Times NewT Roman (Headings)"/>
              </a:rPr>
              <a:t>Vẽ được sơ đồ hệ thống, lưu đồ giải thuật</a:t>
            </a:r>
          </a:p>
          <a:p>
            <a:pPr marL="742950" lvl="1" indent="-285750">
              <a:lnSpc>
                <a:spcPct val="150000"/>
              </a:lnSpc>
              <a:buFont typeface="Arial" panose="020B0604020202020204" pitchFamily="34" charset="0"/>
              <a:buChar char="•"/>
            </a:pPr>
            <a:r>
              <a:rPr lang="vi-VN" sz="2800">
                <a:latin typeface="Times NewT Roman (Headings)"/>
              </a:rPr>
              <a:t>Nghiên cứu và lập trình được trên board Arduino và ESP32 thông qua IDE Arduino</a:t>
            </a:r>
          </a:p>
          <a:p>
            <a:pPr marL="285750" indent="-285750">
              <a:lnSpc>
                <a:spcPct val="150000"/>
              </a:lnSpc>
              <a:buFont typeface="Arial" panose="020B0604020202020204" pitchFamily="34" charset="0"/>
              <a:buChar char="•"/>
            </a:pPr>
            <a:endParaRPr lang="en-US" sz="2800">
              <a:latin typeface="+mj-lt"/>
            </a:endParaRPr>
          </a:p>
        </p:txBody>
      </p:sp>
      <p:sp>
        <p:nvSpPr>
          <p:cNvPr id="7" name="TextBox 6">
            <a:extLst>
              <a:ext uri="{FF2B5EF4-FFF2-40B4-BE49-F238E27FC236}">
                <a16:creationId xmlns:a16="http://schemas.microsoft.com/office/drawing/2014/main" id="{F564B68D-EC2E-409C-A024-0465752BAB56}"/>
              </a:ext>
            </a:extLst>
          </p:cNvPr>
          <p:cNvSpPr txBox="1"/>
          <p:nvPr/>
        </p:nvSpPr>
        <p:spPr>
          <a:xfrm>
            <a:off x="999674" y="997849"/>
            <a:ext cx="8013700" cy="3754874"/>
          </a:xfrm>
          <a:prstGeom prst="rect">
            <a:avLst/>
          </a:prstGeom>
          <a:noFill/>
        </p:spPr>
        <p:txBody>
          <a:bodyPr wrap="square" rtlCol="0">
            <a:spAutoFit/>
          </a:bodyPr>
          <a:lstStyle/>
          <a:p>
            <a:pPr>
              <a:lnSpc>
                <a:spcPct val="150000"/>
              </a:lnSpc>
            </a:pPr>
            <a:r>
              <a:rPr lang="en-US" sz="2800" b="1">
                <a:solidFill>
                  <a:srgbClr val="000000"/>
                </a:solidFill>
                <a:effectLst/>
                <a:latin typeface="Times NewT Roman (Headings)"/>
                <a:ea typeface="Yu Mincho" panose="02020400000000000000" pitchFamily="18" charset="-128"/>
                <a:cs typeface="Times New Roman" panose="02020603050405020304" pitchFamily="18" charset="0"/>
              </a:rPr>
              <a:t>Khuyết điểm của đề tài:</a:t>
            </a:r>
          </a:p>
          <a:p>
            <a:pPr marL="742950" lvl="1" indent="-285750">
              <a:buFont typeface="Arial" panose="020B0604020202020204" pitchFamily="34" charset="0"/>
              <a:buChar char="•"/>
            </a:pPr>
            <a:r>
              <a:rPr lang="vi-VN" sz="2800">
                <a:latin typeface="Times NewT Roman (Headings)"/>
              </a:rPr>
              <a:t>Vẫn chưa thể hoàn thiện toàn bộ sản phẩm vì thiếu linh kiện.</a:t>
            </a:r>
          </a:p>
          <a:p>
            <a:pPr marL="742950" lvl="1" indent="-285750">
              <a:lnSpc>
                <a:spcPct val="150000"/>
              </a:lnSpc>
              <a:buFont typeface="Arial" panose="020B0604020202020204" pitchFamily="34" charset="0"/>
              <a:buChar char="•"/>
            </a:pPr>
            <a:r>
              <a:rPr lang="vi-VN" sz="2800">
                <a:latin typeface="Times NewT Roman (Headings)"/>
              </a:rPr>
              <a:t>Thuật toán nhận diện rất kém khi thu được hình ảnh ở ánh sáng thấp.</a:t>
            </a:r>
          </a:p>
          <a:p>
            <a:pPr marL="742950" lvl="1" indent="-285750">
              <a:buFont typeface="Arial" panose="020B0604020202020204" pitchFamily="34" charset="0"/>
              <a:buChar char="•"/>
            </a:pPr>
            <a:r>
              <a:rPr lang="vi-VN" sz="2800">
                <a:latin typeface="Times NewT Roman (Headings)"/>
              </a:rPr>
              <a:t>Vẫn chưa tạo ra giao diện để người dùng có thể dễ sử dụng và theo dõi.</a:t>
            </a:r>
            <a:endParaRPr lang="en-US" sz="2800">
              <a:latin typeface="Times NewT Roman (Headings)"/>
            </a:endParaRPr>
          </a:p>
        </p:txBody>
      </p:sp>
    </p:spTree>
    <p:extLst>
      <p:ext uri="{BB962C8B-B14F-4D97-AF65-F5344CB8AC3E}">
        <p14:creationId xmlns:p14="http://schemas.microsoft.com/office/powerpoint/2010/main" val="1675732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Shape 17"/>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Rectangle 19"/>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Isosceles Triangle 25"/>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Isosceles Triangle 27"/>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Subtitle 6"/>
          <p:cNvSpPr txBox="1"/>
          <p:nvPr/>
        </p:nvSpPr>
        <p:spPr>
          <a:xfrm>
            <a:off x="2715557" y="3964063"/>
            <a:ext cx="6760885" cy="17353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endParaRPr kumimoji="0" lang="vi-VN"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 name="Content Placeholder 2"/>
          <p:cNvSpPr>
            <a:spLocks noGrp="1"/>
          </p:cNvSpPr>
          <p:nvPr>
            <p:ph idx="1"/>
          </p:nvPr>
        </p:nvSpPr>
        <p:spPr>
          <a:xfrm>
            <a:off x="3295809" y="1748721"/>
            <a:ext cx="4999607" cy="1325563"/>
          </a:xfrm>
        </p:spPr>
        <p:txBody>
          <a:bodyPr>
            <a:normAutofit/>
          </a:bodyPr>
          <a:lstStyle/>
          <a:p>
            <a:pPr marL="0" indent="0" algn="ctr">
              <a:buNone/>
            </a:pPr>
            <a:r>
              <a:rPr lang="en-US" sz="5400">
                <a:solidFill>
                  <a:srgbClr val="FF0000"/>
                </a:solidFill>
                <a:latin typeface="Times New Roman" panose="02020603050405020304" pitchFamily="18" charset="0"/>
                <a:cs typeface="Times New Roman" panose="02020603050405020304" pitchFamily="18" charset="0"/>
              </a:rPr>
              <a:t>TỔNG QUAN</a:t>
            </a:r>
            <a:endParaRPr lang="en-US" sz="5400" dirty="0">
              <a:solidFill>
                <a:srgbClr val="FF0000"/>
              </a:solidFill>
              <a:latin typeface="Times New Roman" panose="02020603050405020304" pitchFamily="18" charset="0"/>
              <a:cs typeface="Times New Roman" panose="02020603050405020304" pitchFamily="18" charset="0"/>
            </a:endParaRPr>
          </a:p>
        </p:txBody>
      </p:sp>
      <p:sp>
        <p:nvSpPr>
          <p:cNvPr id="20" name="Title 4"/>
          <p:cNvSpPr txBox="1"/>
          <p:nvPr/>
        </p:nvSpPr>
        <p:spPr>
          <a:xfrm>
            <a:off x="357735" y="42315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FF0000"/>
                </a:solidFill>
                <a:latin typeface="Times New Roman" panose="02020603050405020304" pitchFamily="18" charset="0"/>
                <a:cs typeface="Times New Roman" panose="02020603050405020304" pitchFamily="18" charset="0"/>
              </a:rPr>
              <a:t>CHƯƠNG 1</a:t>
            </a:r>
          </a:p>
        </p:txBody>
      </p:sp>
      <p:sp>
        <p:nvSpPr>
          <p:cNvPr id="2" name="TextBox 1">
            <a:extLst>
              <a:ext uri="{FF2B5EF4-FFF2-40B4-BE49-F238E27FC236}">
                <a16:creationId xmlns:a16="http://schemas.microsoft.com/office/drawing/2014/main" id="{61AC42A1-4C80-48B0-9EB6-0EA1768EA493}"/>
              </a:ext>
            </a:extLst>
          </p:cNvPr>
          <p:cNvSpPr txBox="1"/>
          <p:nvPr/>
        </p:nvSpPr>
        <p:spPr>
          <a:xfrm>
            <a:off x="3098020" y="2700150"/>
            <a:ext cx="5995957" cy="260019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Đặt vấn đề</a:t>
            </a:r>
          </a:p>
          <a:p>
            <a:pPr marL="285750" indent="-285750">
              <a:lnSpc>
                <a:spcPct val="150000"/>
              </a:lnSpc>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Hướng tiếp cận vấn đề</a:t>
            </a:r>
          </a:p>
          <a:p>
            <a:pPr marL="285750" indent="-285750">
              <a:lnSpc>
                <a:spcPct val="150000"/>
              </a:lnSpc>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Đặc tả kỹ thuật</a:t>
            </a:r>
          </a:p>
          <a:p>
            <a:pPr marL="285750" indent="-285750">
              <a:lnSpc>
                <a:spcPct val="150000"/>
              </a:lnSpc>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Tổng quan về hệ thống</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9"/>
          <p:cNvSpPr>
            <a:spLocks noGrp="1" noRot="1" noChangeAspect="1" noMove="1" noResize="1" noEditPoints="1" noAdjustHandles="1" noChangeArrowheads="1" noChangeShapeType="1" noTextEdit="1"/>
          </p:cNvSpPr>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11"/>
          <p:cNvGrpSpPr>
            <a:grpSpLocks noGrp="1" noUngrp="1" noRot="1" noChangeAspect="1" noMove="1" noResize="1"/>
          </p:cNvGrpSpPr>
          <p:nvPr/>
        </p:nvGrpSpPr>
        <p:grpSpPr>
          <a:xfrm>
            <a:off x="146539" y="153291"/>
            <a:ext cx="1128382" cy="847206"/>
            <a:chOff x="7097970" y="667647"/>
            <a:chExt cx="1128382" cy="847206"/>
          </a:xfrm>
        </p:grpSpPr>
        <p:sp>
          <p:nvSpPr>
            <p:cNvPr id="13" name="Freeform 5"/>
            <p:cNvSpPr/>
            <p:nvPr/>
          </p:nvSpPr>
          <p:spPr bwMode="auto">
            <a:xfrm>
              <a:off x="7097970" y="91947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5"/>
            <p:cNvSpPr/>
            <p:nvPr/>
          </p:nvSpPr>
          <p:spPr bwMode="auto">
            <a:xfrm>
              <a:off x="7675860" y="66764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18" name="Straight Connector 17"/>
          <p:cNvCxnSpPr>
            <a:cxnSpLocks/>
          </p:cNvCxnSpPr>
          <p:nvPr/>
        </p:nvCxnSpPr>
        <p:spPr>
          <a:xfrm>
            <a:off x="1434039" y="702807"/>
            <a:ext cx="2351477" cy="0"/>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5016420F-F3DE-45BF-B5EF-2E506F15C0CF}"/>
              </a:ext>
            </a:extLst>
          </p:cNvPr>
          <p:cNvSpPr txBox="1"/>
          <p:nvPr/>
        </p:nvSpPr>
        <p:spPr>
          <a:xfrm>
            <a:off x="278259" y="395944"/>
            <a:ext cx="431351" cy="584775"/>
          </a:xfrm>
          <a:prstGeom prst="rect">
            <a:avLst/>
          </a:prstGeom>
          <a:noFill/>
        </p:spPr>
        <p:txBody>
          <a:bodyPr wrap="square" rtlCol="0">
            <a:spAutoFit/>
          </a:bodyPr>
          <a:lstStyle/>
          <a:p>
            <a:r>
              <a:rPr lang="en-US" sz="3200" b="1">
                <a:solidFill>
                  <a:srgbClr val="FF0000"/>
                </a:solidFill>
                <a:latin typeface="Times New Roman" panose="02020603050405020304" pitchFamily="18" charset="0"/>
                <a:cs typeface="Times New Roman" panose="02020603050405020304" pitchFamily="18" charset="0"/>
              </a:rPr>
              <a:t>4</a:t>
            </a:r>
          </a:p>
        </p:txBody>
      </p:sp>
      <p:sp>
        <p:nvSpPr>
          <p:cNvPr id="3" name="TextBox 2">
            <a:extLst>
              <a:ext uri="{FF2B5EF4-FFF2-40B4-BE49-F238E27FC236}">
                <a16:creationId xmlns:a16="http://schemas.microsoft.com/office/drawing/2014/main" id="{738F37D2-50DE-48D7-8C4E-A87B9C8BFA3B}"/>
              </a:ext>
            </a:extLst>
          </p:cNvPr>
          <p:cNvSpPr txBox="1"/>
          <p:nvPr/>
        </p:nvSpPr>
        <p:spPr>
          <a:xfrm>
            <a:off x="812660" y="174284"/>
            <a:ext cx="350418"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2</a:t>
            </a:r>
          </a:p>
        </p:txBody>
      </p:sp>
      <p:sp>
        <p:nvSpPr>
          <p:cNvPr id="4" name="TextBox 3">
            <a:extLst>
              <a:ext uri="{FF2B5EF4-FFF2-40B4-BE49-F238E27FC236}">
                <a16:creationId xmlns:a16="http://schemas.microsoft.com/office/drawing/2014/main" id="{171852D1-FAA0-4233-9252-082589E805EF}"/>
              </a:ext>
            </a:extLst>
          </p:cNvPr>
          <p:cNvSpPr txBox="1"/>
          <p:nvPr/>
        </p:nvSpPr>
        <p:spPr>
          <a:xfrm>
            <a:off x="1365598" y="196290"/>
            <a:ext cx="4512603" cy="523220"/>
          </a:xfrm>
          <a:prstGeom prst="rect">
            <a:avLst/>
          </a:prstGeom>
          <a:noFill/>
        </p:spPr>
        <p:txBody>
          <a:bodyPr wrap="square" rtlCol="0">
            <a:spAutoFit/>
          </a:bodyPr>
          <a:lstStyle/>
          <a:p>
            <a:r>
              <a:rPr lang="en-US" sz="2800">
                <a:latin typeface="Times New Roman" panose="02020603050405020304" pitchFamily="18" charset="0"/>
                <a:cs typeface="Times New Roman" panose="02020603050405020304" pitchFamily="18" charset="0"/>
              </a:rPr>
              <a:t>HƯỚNG PHÁT TRIỂN</a:t>
            </a:r>
          </a:p>
        </p:txBody>
      </p:sp>
      <p:sp>
        <p:nvSpPr>
          <p:cNvPr id="5" name="TextBox 4">
            <a:extLst>
              <a:ext uri="{FF2B5EF4-FFF2-40B4-BE49-F238E27FC236}">
                <a16:creationId xmlns:a16="http://schemas.microsoft.com/office/drawing/2014/main" id="{0162B4C1-4E32-42C8-8717-9DEFE9B1E317}"/>
              </a:ext>
            </a:extLst>
          </p:cNvPr>
          <p:cNvSpPr txBox="1"/>
          <p:nvPr/>
        </p:nvSpPr>
        <p:spPr>
          <a:xfrm>
            <a:off x="841330" y="791888"/>
            <a:ext cx="10089126" cy="6186309"/>
          </a:xfrm>
          <a:prstGeom prst="rect">
            <a:avLst/>
          </a:prstGeom>
          <a:noFill/>
        </p:spPr>
        <p:txBody>
          <a:bodyPr wrap="square" rtlCol="0">
            <a:spAutoFit/>
          </a:bodyPr>
          <a:lstStyle/>
          <a:p>
            <a:pPr indent="395288">
              <a:lnSpc>
                <a:spcPct val="150000"/>
              </a:lnSpc>
              <a:buFont typeface="Arial" panose="020B0604020202020204" pitchFamily="34" charset="0"/>
              <a:buChar char="•"/>
            </a:pPr>
            <a:r>
              <a:rPr lang="en-US" sz="2800">
                <a:solidFill>
                  <a:srgbClr val="000000"/>
                </a:solidFill>
                <a:effectLst/>
                <a:latin typeface="Times NewT Roman (Headings)"/>
                <a:ea typeface="Yu Mincho" panose="02020400000000000000" pitchFamily="18" charset="-128"/>
              </a:rPr>
              <a:t>Mở rộng trong nhiều đối tượng nhận diện khác tuỳ theo nhu cầu miễn là chúng ta có một tập Dataset phục vụ cho huấn luyện, ví dụ như nhận diện nhân viên.</a:t>
            </a:r>
          </a:p>
          <a:p>
            <a:pPr indent="395288">
              <a:lnSpc>
                <a:spcPct val="150000"/>
              </a:lnSpc>
              <a:buFont typeface="Arial" panose="020B0604020202020204" pitchFamily="34" charset="0"/>
              <a:buChar char="•"/>
            </a:pPr>
            <a:r>
              <a:rPr lang="vi-VN" sz="2800">
                <a:latin typeface="Times NewT Roman (Headings)"/>
              </a:rPr>
              <a:t>Việc sử dụng API giao tiếp có thể mở rộng cho nhiều thiết bị khác không chỉ ép buộc ở mỗi ESP32 như là Android, IOS hoặc các máy tính khác.</a:t>
            </a:r>
          </a:p>
          <a:p>
            <a:pPr indent="395288">
              <a:lnSpc>
                <a:spcPct val="150000"/>
              </a:lnSpc>
              <a:buFont typeface="Arial" panose="020B0604020202020204" pitchFamily="34" charset="0"/>
              <a:buChar char="•"/>
            </a:pPr>
            <a:r>
              <a:rPr lang="vi-VN" sz="2800">
                <a:latin typeface="Times NewT Roman (Headings)"/>
              </a:rPr>
              <a:t>Thuật toán có thể triển khai không chỉ ở Laptop, chúng ta có thể triển khai lên các SoM (System on Module) như Nvidia Jetson, Raspberry Pi, BeagleBone,…</a:t>
            </a:r>
          </a:p>
          <a:p>
            <a:pPr marL="342900" indent="-342900">
              <a:buFont typeface="Arial" panose="020B0604020202020204" pitchFamily="34" charset="0"/>
              <a:buChar char="•"/>
            </a:pPr>
            <a:endParaRPr lang="en-US"/>
          </a:p>
        </p:txBody>
      </p:sp>
    </p:spTree>
    <p:extLst>
      <p:ext uri="{BB962C8B-B14F-4D97-AF65-F5344CB8AC3E}">
        <p14:creationId xmlns:p14="http://schemas.microsoft.com/office/powerpoint/2010/main" val="16528147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9"/>
          <p:cNvSpPr>
            <a:spLocks noGrp="1" noRot="1" noChangeAspect="1" noMove="1" noResize="1" noEditPoints="1" noAdjustHandles="1" noChangeArrowheads="1" noChangeShapeType="1" noTextEdit="1"/>
          </p:cNvSpPr>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11"/>
          <p:cNvGrpSpPr>
            <a:grpSpLocks noGrp="1" noUngrp="1" noRot="1" noChangeAspect="1" noMove="1" noResize="1"/>
          </p:cNvGrpSpPr>
          <p:nvPr/>
        </p:nvGrpSpPr>
        <p:grpSpPr>
          <a:xfrm>
            <a:off x="146539" y="153291"/>
            <a:ext cx="1128382" cy="847206"/>
            <a:chOff x="7097970" y="667647"/>
            <a:chExt cx="1128382" cy="847206"/>
          </a:xfrm>
        </p:grpSpPr>
        <p:sp>
          <p:nvSpPr>
            <p:cNvPr id="13" name="Freeform 5"/>
            <p:cNvSpPr/>
            <p:nvPr/>
          </p:nvSpPr>
          <p:spPr bwMode="auto">
            <a:xfrm>
              <a:off x="7097970" y="91947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5"/>
            <p:cNvSpPr/>
            <p:nvPr/>
          </p:nvSpPr>
          <p:spPr bwMode="auto">
            <a:xfrm>
              <a:off x="7675860" y="66764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5" name="Picture 4">
            <a:extLst>
              <a:ext uri="{FF2B5EF4-FFF2-40B4-BE49-F238E27FC236}">
                <a16:creationId xmlns:a16="http://schemas.microsoft.com/office/drawing/2014/main" id="{EFEC450A-0A7B-4F30-8FC3-557411D197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1" cy="7062170"/>
          </a:xfrm>
          <a:prstGeom prst="rect">
            <a:avLst/>
          </a:prstGeom>
        </p:spPr>
      </p:pic>
    </p:spTree>
    <p:extLst>
      <p:ext uri="{BB962C8B-B14F-4D97-AF65-F5344CB8AC3E}">
        <p14:creationId xmlns:p14="http://schemas.microsoft.com/office/powerpoint/2010/main" val="1326032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9"/>
          <p:cNvSpPr>
            <a:spLocks noGrp="1" noRot="1" noChangeAspect="1" noMove="1" noResize="1" noEditPoints="1" noAdjustHandles="1" noChangeArrowheads="1" noChangeShapeType="1" noTextEdit="1"/>
          </p:cNvSpPr>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11"/>
          <p:cNvGrpSpPr>
            <a:grpSpLocks noGrp="1" noUngrp="1" noRot="1" noChangeAspect="1" noMove="1" noResize="1"/>
          </p:cNvGrpSpPr>
          <p:nvPr/>
        </p:nvGrpSpPr>
        <p:grpSpPr>
          <a:xfrm>
            <a:off x="146539" y="153291"/>
            <a:ext cx="1128382" cy="847206"/>
            <a:chOff x="7097970" y="667647"/>
            <a:chExt cx="1128382" cy="847206"/>
          </a:xfrm>
        </p:grpSpPr>
        <p:sp>
          <p:nvSpPr>
            <p:cNvPr id="13" name="Freeform 5"/>
            <p:cNvSpPr/>
            <p:nvPr/>
          </p:nvSpPr>
          <p:spPr bwMode="auto">
            <a:xfrm>
              <a:off x="7097970" y="91947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33" name="Freeform 5"/>
            <p:cNvSpPr/>
            <p:nvPr/>
          </p:nvSpPr>
          <p:spPr bwMode="auto">
            <a:xfrm>
              <a:off x="7675860" y="66764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grpSp>
      <p:cxnSp>
        <p:nvCxnSpPr>
          <p:cNvPr id="18" name="Straight Connector 17"/>
          <p:cNvCxnSpPr>
            <a:cxnSpLocks/>
          </p:cNvCxnSpPr>
          <p:nvPr/>
        </p:nvCxnSpPr>
        <p:spPr>
          <a:xfrm>
            <a:off x="1434039" y="702807"/>
            <a:ext cx="2351477" cy="0"/>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5016420F-F3DE-45BF-B5EF-2E506F15C0CF}"/>
              </a:ext>
            </a:extLst>
          </p:cNvPr>
          <p:cNvSpPr txBox="1"/>
          <p:nvPr/>
        </p:nvSpPr>
        <p:spPr>
          <a:xfrm>
            <a:off x="278259" y="395944"/>
            <a:ext cx="431351" cy="584775"/>
          </a:xfrm>
          <a:prstGeom prst="rect">
            <a:avLst/>
          </a:prstGeom>
          <a:noFill/>
        </p:spPr>
        <p:txBody>
          <a:bodyPr wrap="square" rtlCol="0">
            <a:spAutoFit/>
          </a:bodyPr>
          <a:lstStyle/>
          <a:p>
            <a:r>
              <a:rPr lang="en-US" sz="3200" b="1">
                <a:solidFill>
                  <a:srgbClr val="FF0000"/>
                </a:solidFill>
                <a:latin typeface="Times New Roman" panose="02020603050405020304" pitchFamily="18" charset="0"/>
                <a:cs typeface="Times New Roman" panose="02020603050405020304" pitchFamily="18" charset="0"/>
              </a:rPr>
              <a:t>1</a:t>
            </a:r>
          </a:p>
        </p:txBody>
      </p:sp>
      <p:sp>
        <p:nvSpPr>
          <p:cNvPr id="3" name="TextBox 2">
            <a:extLst>
              <a:ext uri="{FF2B5EF4-FFF2-40B4-BE49-F238E27FC236}">
                <a16:creationId xmlns:a16="http://schemas.microsoft.com/office/drawing/2014/main" id="{738F37D2-50DE-48D7-8C4E-A87B9C8BFA3B}"/>
              </a:ext>
            </a:extLst>
          </p:cNvPr>
          <p:cNvSpPr txBox="1"/>
          <p:nvPr/>
        </p:nvSpPr>
        <p:spPr>
          <a:xfrm>
            <a:off x="812660" y="174284"/>
            <a:ext cx="350418"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1</a:t>
            </a:r>
          </a:p>
        </p:txBody>
      </p:sp>
      <p:sp>
        <p:nvSpPr>
          <p:cNvPr id="4" name="TextBox 3">
            <a:extLst>
              <a:ext uri="{FF2B5EF4-FFF2-40B4-BE49-F238E27FC236}">
                <a16:creationId xmlns:a16="http://schemas.microsoft.com/office/drawing/2014/main" id="{171852D1-FAA0-4233-9252-082589E805EF}"/>
              </a:ext>
            </a:extLst>
          </p:cNvPr>
          <p:cNvSpPr txBox="1"/>
          <p:nvPr/>
        </p:nvSpPr>
        <p:spPr>
          <a:xfrm>
            <a:off x="1365599" y="196290"/>
            <a:ext cx="3461368" cy="523220"/>
          </a:xfrm>
          <a:prstGeom prst="rect">
            <a:avLst/>
          </a:prstGeom>
          <a:noFill/>
        </p:spPr>
        <p:txBody>
          <a:bodyPr wrap="square" rtlCol="0">
            <a:spAutoFit/>
          </a:bodyPr>
          <a:lstStyle/>
          <a:p>
            <a:r>
              <a:rPr lang="en-US" sz="2800">
                <a:latin typeface="Times New Roman" panose="02020603050405020304" pitchFamily="18" charset="0"/>
                <a:cs typeface="Times New Roman" panose="02020603050405020304" pitchFamily="18" charset="0"/>
              </a:rPr>
              <a:t>ĐẶT VẤN ĐỀ</a:t>
            </a:r>
          </a:p>
        </p:txBody>
      </p:sp>
      <p:pic>
        <p:nvPicPr>
          <p:cNvPr id="6" name="Picture 5">
            <a:extLst>
              <a:ext uri="{FF2B5EF4-FFF2-40B4-BE49-F238E27FC236}">
                <a16:creationId xmlns:a16="http://schemas.microsoft.com/office/drawing/2014/main" id="{819C950B-6F0E-498F-A9F0-13EE83EA5EF9}"/>
              </a:ext>
            </a:extLst>
          </p:cNvPr>
          <p:cNvPicPr>
            <a:picLocks noChangeAspect="1"/>
          </p:cNvPicPr>
          <p:nvPr/>
        </p:nvPicPr>
        <p:blipFill>
          <a:blip r:embed="rId2"/>
          <a:stretch>
            <a:fillRect/>
          </a:stretch>
        </p:blipFill>
        <p:spPr>
          <a:xfrm>
            <a:off x="841330" y="832239"/>
            <a:ext cx="4026803" cy="5193522"/>
          </a:xfrm>
          <a:prstGeom prst="rect">
            <a:avLst/>
          </a:prstGeom>
        </p:spPr>
      </p:pic>
      <p:sp>
        <p:nvSpPr>
          <p:cNvPr id="8" name="TextBox 7">
            <a:extLst>
              <a:ext uri="{FF2B5EF4-FFF2-40B4-BE49-F238E27FC236}">
                <a16:creationId xmlns:a16="http://schemas.microsoft.com/office/drawing/2014/main" id="{B715A731-6837-444C-8BB3-300FCCD6F4AE}"/>
              </a:ext>
            </a:extLst>
          </p:cNvPr>
          <p:cNvSpPr txBox="1"/>
          <p:nvPr/>
        </p:nvSpPr>
        <p:spPr>
          <a:xfrm>
            <a:off x="5558245" y="1195655"/>
            <a:ext cx="5236494" cy="1569660"/>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Ở thời buổi hiện nay thì việc tuân thủ thông điệp  5K là bắt buộc với mọi người. Và một trong những thông điệp 5K đó là đeo khẩu trang .</a:t>
            </a:r>
          </a:p>
        </p:txBody>
      </p:sp>
      <p:pic>
        <p:nvPicPr>
          <p:cNvPr id="10" name="Picture 9">
            <a:extLst>
              <a:ext uri="{FF2B5EF4-FFF2-40B4-BE49-F238E27FC236}">
                <a16:creationId xmlns:a16="http://schemas.microsoft.com/office/drawing/2014/main" id="{4023AE4A-3C76-43A9-A3D4-9B45267854B7}"/>
              </a:ext>
            </a:extLst>
          </p:cNvPr>
          <p:cNvPicPr>
            <a:picLocks noChangeAspect="1"/>
          </p:cNvPicPr>
          <p:nvPr/>
        </p:nvPicPr>
        <p:blipFill>
          <a:blip r:embed="rId3"/>
          <a:stretch>
            <a:fillRect/>
          </a:stretch>
        </p:blipFill>
        <p:spPr>
          <a:xfrm>
            <a:off x="896940" y="635949"/>
            <a:ext cx="3930027" cy="5389812"/>
          </a:xfrm>
          <a:prstGeom prst="rect">
            <a:avLst/>
          </a:prstGeom>
        </p:spPr>
      </p:pic>
      <p:sp>
        <p:nvSpPr>
          <p:cNvPr id="11" name="TextBox 10">
            <a:extLst>
              <a:ext uri="{FF2B5EF4-FFF2-40B4-BE49-F238E27FC236}">
                <a16:creationId xmlns:a16="http://schemas.microsoft.com/office/drawing/2014/main" id="{5A30AEFB-7986-4308-BD14-7E1B410A6B46}"/>
              </a:ext>
            </a:extLst>
          </p:cNvPr>
          <p:cNvSpPr txBox="1"/>
          <p:nvPr/>
        </p:nvSpPr>
        <p:spPr>
          <a:xfrm>
            <a:off x="5558245" y="3011164"/>
            <a:ext cx="4876475" cy="1938992"/>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Vì vậy, nhóm chúng em quyết định  triển khai mô hình nhận diện người đeo khẩu trang, nhằm hạn chế việc nhiều người không đeo khẩu trang, tránh sự lây lan dịch bệnh.</a:t>
            </a:r>
          </a:p>
        </p:txBody>
      </p:sp>
    </p:spTree>
    <p:extLst>
      <p:ext uri="{BB962C8B-B14F-4D97-AF65-F5344CB8AC3E}">
        <p14:creationId xmlns:p14="http://schemas.microsoft.com/office/powerpoint/2010/main" val="499260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9"/>
          <p:cNvSpPr>
            <a:spLocks noGrp="1" noRot="1" noChangeAspect="1" noMove="1" noResize="1" noEditPoints="1" noAdjustHandles="1" noChangeArrowheads="1" noChangeShapeType="1" noTextEdit="1"/>
          </p:cNvSpPr>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11"/>
          <p:cNvGrpSpPr>
            <a:grpSpLocks noGrp="1" noUngrp="1" noRot="1" noChangeAspect="1" noMove="1" noResize="1"/>
          </p:cNvGrpSpPr>
          <p:nvPr/>
        </p:nvGrpSpPr>
        <p:grpSpPr>
          <a:xfrm>
            <a:off x="146539" y="153291"/>
            <a:ext cx="1128382" cy="847206"/>
            <a:chOff x="7097970" y="667647"/>
            <a:chExt cx="1128382" cy="847206"/>
          </a:xfrm>
        </p:grpSpPr>
        <p:sp>
          <p:nvSpPr>
            <p:cNvPr id="13" name="Freeform 5"/>
            <p:cNvSpPr/>
            <p:nvPr/>
          </p:nvSpPr>
          <p:spPr bwMode="auto">
            <a:xfrm>
              <a:off x="7097970" y="91947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5"/>
            <p:cNvSpPr/>
            <p:nvPr/>
          </p:nvSpPr>
          <p:spPr bwMode="auto">
            <a:xfrm>
              <a:off x="7675860" y="66764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18" name="Straight Connector 17"/>
          <p:cNvCxnSpPr>
            <a:cxnSpLocks/>
          </p:cNvCxnSpPr>
          <p:nvPr/>
        </p:nvCxnSpPr>
        <p:spPr>
          <a:xfrm>
            <a:off x="1434039" y="702807"/>
            <a:ext cx="2351477" cy="0"/>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5016420F-F3DE-45BF-B5EF-2E506F15C0CF}"/>
              </a:ext>
            </a:extLst>
          </p:cNvPr>
          <p:cNvSpPr txBox="1"/>
          <p:nvPr/>
        </p:nvSpPr>
        <p:spPr>
          <a:xfrm>
            <a:off x="278259" y="395944"/>
            <a:ext cx="431351" cy="584775"/>
          </a:xfrm>
          <a:prstGeom prst="rect">
            <a:avLst/>
          </a:prstGeom>
          <a:noFill/>
        </p:spPr>
        <p:txBody>
          <a:bodyPr wrap="square" rtlCol="0">
            <a:spAutoFit/>
          </a:bodyPr>
          <a:lstStyle/>
          <a:p>
            <a:r>
              <a:rPr lang="en-US" sz="3200" b="1">
                <a:solidFill>
                  <a:srgbClr val="FF0000"/>
                </a:solidFill>
                <a:latin typeface="Times New Roman" panose="02020603050405020304" pitchFamily="18" charset="0"/>
                <a:cs typeface="Times New Roman" panose="02020603050405020304" pitchFamily="18" charset="0"/>
              </a:rPr>
              <a:t>1</a:t>
            </a:r>
          </a:p>
        </p:txBody>
      </p:sp>
      <p:sp>
        <p:nvSpPr>
          <p:cNvPr id="3" name="TextBox 2">
            <a:extLst>
              <a:ext uri="{FF2B5EF4-FFF2-40B4-BE49-F238E27FC236}">
                <a16:creationId xmlns:a16="http://schemas.microsoft.com/office/drawing/2014/main" id="{738F37D2-50DE-48D7-8C4E-A87B9C8BFA3B}"/>
              </a:ext>
            </a:extLst>
          </p:cNvPr>
          <p:cNvSpPr txBox="1"/>
          <p:nvPr/>
        </p:nvSpPr>
        <p:spPr>
          <a:xfrm>
            <a:off x="812660" y="174284"/>
            <a:ext cx="350418"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2</a:t>
            </a:r>
          </a:p>
        </p:txBody>
      </p:sp>
      <p:sp>
        <p:nvSpPr>
          <p:cNvPr id="4" name="TextBox 3">
            <a:extLst>
              <a:ext uri="{FF2B5EF4-FFF2-40B4-BE49-F238E27FC236}">
                <a16:creationId xmlns:a16="http://schemas.microsoft.com/office/drawing/2014/main" id="{171852D1-FAA0-4233-9252-082589E805EF}"/>
              </a:ext>
            </a:extLst>
          </p:cNvPr>
          <p:cNvSpPr txBox="1"/>
          <p:nvPr/>
        </p:nvSpPr>
        <p:spPr>
          <a:xfrm>
            <a:off x="1365598" y="196290"/>
            <a:ext cx="6274721" cy="523220"/>
          </a:xfrm>
          <a:prstGeom prst="rect">
            <a:avLst/>
          </a:prstGeom>
          <a:noFill/>
        </p:spPr>
        <p:txBody>
          <a:bodyPr wrap="square" rtlCol="0">
            <a:spAutoFit/>
          </a:bodyPr>
          <a:lstStyle/>
          <a:p>
            <a:r>
              <a:rPr lang="en-US" sz="2800">
                <a:latin typeface="Times New Roman" panose="02020603050405020304" pitchFamily="18" charset="0"/>
                <a:cs typeface="Times New Roman" panose="02020603050405020304" pitchFamily="18" charset="0"/>
              </a:rPr>
              <a:t>HƯỚNG TIẾP CẬN  VẤN ĐỀ</a:t>
            </a:r>
          </a:p>
        </p:txBody>
      </p:sp>
      <p:sp>
        <p:nvSpPr>
          <p:cNvPr id="5" name="Rectangle: Rounded Corners 4">
            <a:extLst>
              <a:ext uri="{FF2B5EF4-FFF2-40B4-BE49-F238E27FC236}">
                <a16:creationId xmlns:a16="http://schemas.microsoft.com/office/drawing/2014/main" id="{1EADED6D-A8C3-447B-8BAC-FB4B36544344}"/>
              </a:ext>
            </a:extLst>
          </p:cNvPr>
          <p:cNvSpPr/>
          <p:nvPr/>
        </p:nvSpPr>
        <p:spPr>
          <a:xfrm>
            <a:off x="1434039" y="2936138"/>
            <a:ext cx="3571103" cy="1705233"/>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2800">
                <a:latin typeface="Times New Roman" panose="02020603050405020304" pitchFamily="18" charset="0"/>
                <a:cs typeface="Times New Roman" panose="02020603050405020304" pitchFamily="18" charset="0"/>
              </a:rPr>
              <a:t>M</a:t>
            </a:r>
            <a:r>
              <a:rPr lang="vi-VN" sz="2800">
                <a:latin typeface="+mj-lt"/>
              </a:rPr>
              <a:t>ô hình nhận diện người đeo khẩu trang</a:t>
            </a:r>
            <a:endParaRPr lang="en-US" sz="2800">
              <a:latin typeface="+mj-lt"/>
            </a:endParaRPr>
          </a:p>
          <a:p>
            <a:pPr algn="ctr"/>
            <a:r>
              <a:rPr lang="en-US" sz="2800">
                <a:latin typeface="Times New Roman" panose="02020603050405020304" pitchFamily="18" charset="0"/>
                <a:cs typeface="Times New Roman" panose="02020603050405020304" pitchFamily="18" charset="0"/>
              </a:rPr>
              <a:t>AI</a:t>
            </a:r>
          </a:p>
        </p:txBody>
      </p:sp>
      <p:sp>
        <p:nvSpPr>
          <p:cNvPr id="14" name="Rectangle: Rounded Corners 13">
            <a:extLst>
              <a:ext uri="{FF2B5EF4-FFF2-40B4-BE49-F238E27FC236}">
                <a16:creationId xmlns:a16="http://schemas.microsoft.com/office/drawing/2014/main" id="{9F321884-2FE1-4A32-A758-CB8721428BD3}"/>
              </a:ext>
            </a:extLst>
          </p:cNvPr>
          <p:cNvSpPr/>
          <p:nvPr/>
        </p:nvSpPr>
        <p:spPr>
          <a:xfrm>
            <a:off x="7002818" y="2936137"/>
            <a:ext cx="3101546" cy="1705233"/>
          </a:xfrm>
          <a:prstGeom prst="roundRect">
            <a:avLst>
              <a:gd name="adj" fmla="val 18116"/>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2800">
                <a:latin typeface="Times New Roman" panose="02020603050405020304" pitchFamily="18" charset="0"/>
                <a:cs typeface="Times New Roman" panose="02020603050405020304" pitchFamily="18" charset="0"/>
              </a:rPr>
              <a:t>C</a:t>
            </a:r>
            <a:r>
              <a:rPr lang="vi-VN" sz="2800">
                <a:latin typeface="+mj-lt"/>
              </a:rPr>
              <a:t>hương trình cho vi điều khiển</a:t>
            </a:r>
            <a:endParaRPr lang="en-US" sz="2800">
              <a:latin typeface="+mj-lt"/>
            </a:endParaRPr>
          </a:p>
          <a:p>
            <a:pPr algn="ctr"/>
            <a:r>
              <a:rPr lang="en-US" sz="2800">
                <a:latin typeface="Times New Roman" panose="02020603050405020304" pitchFamily="18" charset="0"/>
                <a:cs typeface="Times New Roman" panose="02020603050405020304" pitchFamily="18" charset="0"/>
              </a:rPr>
              <a:t>IOT</a:t>
            </a:r>
          </a:p>
        </p:txBody>
      </p:sp>
      <p:sp>
        <p:nvSpPr>
          <p:cNvPr id="6" name="TextBox 5">
            <a:extLst>
              <a:ext uri="{FF2B5EF4-FFF2-40B4-BE49-F238E27FC236}">
                <a16:creationId xmlns:a16="http://schemas.microsoft.com/office/drawing/2014/main" id="{B2020513-62CD-4DCC-A527-A7A29C8A8D5F}"/>
              </a:ext>
            </a:extLst>
          </p:cNvPr>
          <p:cNvSpPr txBox="1"/>
          <p:nvPr/>
        </p:nvSpPr>
        <p:spPr>
          <a:xfrm>
            <a:off x="1532238" y="1161535"/>
            <a:ext cx="5647038" cy="523220"/>
          </a:xfrm>
          <a:prstGeom prst="rect">
            <a:avLst/>
          </a:prstGeom>
          <a:noFill/>
        </p:spPr>
        <p:txBody>
          <a:bodyPr wrap="square" rtlCol="0">
            <a:spAutoFit/>
          </a:bodyPr>
          <a:lstStyle/>
          <a:p>
            <a:r>
              <a:rPr lang="en-US" sz="2800">
                <a:latin typeface="Times New Roman" panose="02020603050405020304" pitchFamily="18" charset="0"/>
                <a:cs typeface="Times New Roman" panose="02020603050405020304" pitchFamily="18" charset="0"/>
              </a:rPr>
              <a:t>Nhóm tiếp cận vấn đề theo 2 hướng:</a:t>
            </a:r>
          </a:p>
        </p:txBody>
      </p:sp>
    </p:spTree>
    <p:extLst>
      <p:ext uri="{BB962C8B-B14F-4D97-AF65-F5344CB8AC3E}">
        <p14:creationId xmlns:p14="http://schemas.microsoft.com/office/powerpoint/2010/main" val="391274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9"/>
          <p:cNvSpPr>
            <a:spLocks noGrp="1" noRot="1" noChangeAspect="1" noMove="1" noResize="1" noEditPoints="1" noAdjustHandles="1" noChangeArrowheads="1" noChangeShapeType="1" noTextEdit="1"/>
          </p:cNvSpPr>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11"/>
          <p:cNvGrpSpPr>
            <a:grpSpLocks noGrp="1" noUngrp="1" noRot="1" noChangeAspect="1" noMove="1" noResize="1"/>
          </p:cNvGrpSpPr>
          <p:nvPr/>
        </p:nvGrpSpPr>
        <p:grpSpPr>
          <a:xfrm>
            <a:off x="146539" y="153291"/>
            <a:ext cx="1128382" cy="847206"/>
            <a:chOff x="7097970" y="667647"/>
            <a:chExt cx="1128382" cy="847206"/>
          </a:xfrm>
        </p:grpSpPr>
        <p:sp>
          <p:nvSpPr>
            <p:cNvPr id="13" name="Freeform 5"/>
            <p:cNvSpPr/>
            <p:nvPr/>
          </p:nvSpPr>
          <p:spPr bwMode="auto">
            <a:xfrm>
              <a:off x="7097970" y="91947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5"/>
            <p:cNvSpPr/>
            <p:nvPr/>
          </p:nvSpPr>
          <p:spPr bwMode="auto">
            <a:xfrm>
              <a:off x="7675860" y="66764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18" name="Straight Connector 17"/>
          <p:cNvCxnSpPr>
            <a:cxnSpLocks/>
          </p:cNvCxnSpPr>
          <p:nvPr/>
        </p:nvCxnSpPr>
        <p:spPr>
          <a:xfrm>
            <a:off x="1434039" y="702807"/>
            <a:ext cx="2351477" cy="0"/>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5016420F-F3DE-45BF-B5EF-2E506F15C0CF}"/>
              </a:ext>
            </a:extLst>
          </p:cNvPr>
          <p:cNvSpPr txBox="1"/>
          <p:nvPr/>
        </p:nvSpPr>
        <p:spPr>
          <a:xfrm>
            <a:off x="278259" y="395944"/>
            <a:ext cx="431351" cy="584775"/>
          </a:xfrm>
          <a:prstGeom prst="rect">
            <a:avLst/>
          </a:prstGeom>
          <a:noFill/>
        </p:spPr>
        <p:txBody>
          <a:bodyPr wrap="square" rtlCol="0">
            <a:spAutoFit/>
          </a:bodyPr>
          <a:lstStyle/>
          <a:p>
            <a:r>
              <a:rPr lang="en-US" sz="3200" b="1">
                <a:solidFill>
                  <a:srgbClr val="FF0000"/>
                </a:solidFill>
                <a:latin typeface="Times New Roman" panose="02020603050405020304" pitchFamily="18" charset="0"/>
                <a:cs typeface="Times New Roman" panose="02020603050405020304" pitchFamily="18" charset="0"/>
              </a:rPr>
              <a:t>1</a:t>
            </a:r>
          </a:p>
        </p:txBody>
      </p:sp>
      <p:sp>
        <p:nvSpPr>
          <p:cNvPr id="3" name="TextBox 2">
            <a:extLst>
              <a:ext uri="{FF2B5EF4-FFF2-40B4-BE49-F238E27FC236}">
                <a16:creationId xmlns:a16="http://schemas.microsoft.com/office/drawing/2014/main" id="{738F37D2-50DE-48D7-8C4E-A87B9C8BFA3B}"/>
              </a:ext>
            </a:extLst>
          </p:cNvPr>
          <p:cNvSpPr txBox="1"/>
          <p:nvPr/>
        </p:nvSpPr>
        <p:spPr>
          <a:xfrm>
            <a:off x="812660" y="174284"/>
            <a:ext cx="350418"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3</a:t>
            </a:r>
          </a:p>
        </p:txBody>
      </p:sp>
      <p:sp>
        <p:nvSpPr>
          <p:cNvPr id="4" name="TextBox 3">
            <a:extLst>
              <a:ext uri="{FF2B5EF4-FFF2-40B4-BE49-F238E27FC236}">
                <a16:creationId xmlns:a16="http://schemas.microsoft.com/office/drawing/2014/main" id="{171852D1-FAA0-4233-9252-082589E805EF}"/>
              </a:ext>
            </a:extLst>
          </p:cNvPr>
          <p:cNvSpPr txBox="1"/>
          <p:nvPr/>
        </p:nvSpPr>
        <p:spPr>
          <a:xfrm>
            <a:off x="1365598" y="196290"/>
            <a:ext cx="5517115" cy="523220"/>
          </a:xfrm>
          <a:prstGeom prst="rect">
            <a:avLst/>
          </a:prstGeom>
          <a:noFill/>
        </p:spPr>
        <p:txBody>
          <a:bodyPr wrap="square" rtlCol="0">
            <a:spAutoFit/>
          </a:bodyPr>
          <a:lstStyle/>
          <a:p>
            <a:r>
              <a:rPr lang="en-US" sz="2800">
                <a:latin typeface="Times New Roman" panose="02020603050405020304" pitchFamily="18" charset="0"/>
                <a:cs typeface="Times New Roman" panose="02020603050405020304" pitchFamily="18" charset="0"/>
              </a:rPr>
              <a:t>TỔNG QUÁT VỀ HỆ THỐNG</a:t>
            </a:r>
          </a:p>
        </p:txBody>
      </p:sp>
      <p:pic>
        <p:nvPicPr>
          <p:cNvPr id="6" name="Picture 5">
            <a:extLst>
              <a:ext uri="{FF2B5EF4-FFF2-40B4-BE49-F238E27FC236}">
                <a16:creationId xmlns:a16="http://schemas.microsoft.com/office/drawing/2014/main" id="{7308B5FE-FE59-479C-ADBD-ABE0C895A08B}"/>
              </a:ext>
            </a:extLst>
          </p:cNvPr>
          <p:cNvPicPr>
            <a:picLocks noChangeAspect="1"/>
          </p:cNvPicPr>
          <p:nvPr/>
        </p:nvPicPr>
        <p:blipFill>
          <a:blip r:embed="rId2"/>
          <a:stretch>
            <a:fillRect/>
          </a:stretch>
        </p:blipFill>
        <p:spPr>
          <a:xfrm>
            <a:off x="146539" y="1031893"/>
            <a:ext cx="11451017" cy="5333584"/>
          </a:xfrm>
          <a:prstGeom prst="rect">
            <a:avLst/>
          </a:prstGeom>
        </p:spPr>
      </p:pic>
    </p:spTree>
    <p:extLst>
      <p:ext uri="{BB962C8B-B14F-4D97-AF65-F5344CB8AC3E}">
        <p14:creationId xmlns:p14="http://schemas.microsoft.com/office/powerpoint/2010/main" val="3556949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9"/>
          <p:cNvSpPr>
            <a:spLocks noGrp="1" noRot="1" noChangeAspect="1" noMove="1" noResize="1" noEditPoints="1" noAdjustHandles="1" noChangeArrowheads="1" noChangeShapeType="1" noTextEdit="1"/>
          </p:cNvSpPr>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11"/>
          <p:cNvGrpSpPr>
            <a:grpSpLocks noGrp="1" noUngrp="1" noRot="1" noChangeAspect="1" noMove="1" noResize="1"/>
          </p:cNvGrpSpPr>
          <p:nvPr/>
        </p:nvGrpSpPr>
        <p:grpSpPr>
          <a:xfrm>
            <a:off x="146539" y="153291"/>
            <a:ext cx="1128382" cy="847206"/>
            <a:chOff x="7097970" y="667647"/>
            <a:chExt cx="1128382" cy="847206"/>
          </a:xfrm>
        </p:grpSpPr>
        <p:sp>
          <p:nvSpPr>
            <p:cNvPr id="13" name="Freeform 5"/>
            <p:cNvSpPr/>
            <p:nvPr/>
          </p:nvSpPr>
          <p:spPr bwMode="auto">
            <a:xfrm>
              <a:off x="7097970" y="91947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5"/>
            <p:cNvSpPr/>
            <p:nvPr/>
          </p:nvSpPr>
          <p:spPr bwMode="auto">
            <a:xfrm>
              <a:off x="7675860" y="66764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18" name="Straight Connector 17"/>
          <p:cNvCxnSpPr>
            <a:cxnSpLocks/>
          </p:cNvCxnSpPr>
          <p:nvPr/>
        </p:nvCxnSpPr>
        <p:spPr>
          <a:xfrm>
            <a:off x="1434039" y="702807"/>
            <a:ext cx="2351477" cy="0"/>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5016420F-F3DE-45BF-B5EF-2E506F15C0CF}"/>
              </a:ext>
            </a:extLst>
          </p:cNvPr>
          <p:cNvSpPr txBox="1"/>
          <p:nvPr/>
        </p:nvSpPr>
        <p:spPr>
          <a:xfrm>
            <a:off x="278259" y="395944"/>
            <a:ext cx="431351" cy="584775"/>
          </a:xfrm>
          <a:prstGeom prst="rect">
            <a:avLst/>
          </a:prstGeom>
          <a:noFill/>
        </p:spPr>
        <p:txBody>
          <a:bodyPr wrap="square" rtlCol="0">
            <a:spAutoFit/>
          </a:bodyPr>
          <a:lstStyle/>
          <a:p>
            <a:r>
              <a:rPr lang="en-US" sz="3200" b="1">
                <a:solidFill>
                  <a:srgbClr val="FF0000"/>
                </a:solidFill>
                <a:latin typeface="Times New Roman" panose="02020603050405020304" pitchFamily="18" charset="0"/>
                <a:cs typeface="Times New Roman" panose="02020603050405020304" pitchFamily="18" charset="0"/>
              </a:rPr>
              <a:t>1</a:t>
            </a:r>
          </a:p>
        </p:txBody>
      </p:sp>
      <p:sp>
        <p:nvSpPr>
          <p:cNvPr id="3" name="TextBox 2">
            <a:extLst>
              <a:ext uri="{FF2B5EF4-FFF2-40B4-BE49-F238E27FC236}">
                <a16:creationId xmlns:a16="http://schemas.microsoft.com/office/drawing/2014/main" id="{738F37D2-50DE-48D7-8C4E-A87B9C8BFA3B}"/>
              </a:ext>
            </a:extLst>
          </p:cNvPr>
          <p:cNvSpPr txBox="1"/>
          <p:nvPr/>
        </p:nvSpPr>
        <p:spPr>
          <a:xfrm>
            <a:off x="812660" y="174284"/>
            <a:ext cx="350418"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4</a:t>
            </a:r>
          </a:p>
        </p:txBody>
      </p:sp>
      <p:sp>
        <p:nvSpPr>
          <p:cNvPr id="4" name="TextBox 3">
            <a:extLst>
              <a:ext uri="{FF2B5EF4-FFF2-40B4-BE49-F238E27FC236}">
                <a16:creationId xmlns:a16="http://schemas.microsoft.com/office/drawing/2014/main" id="{171852D1-FAA0-4233-9252-082589E805EF}"/>
              </a:ext>
            </a:extLst>
          </p:cNvPr>
          <p:cNvSpPr txBox="1"/>
          <p:nvPr/>
        </p:nvSpPr>
        <p:spPr>
          <a:xfrm>
            <a:off x="1365599" y="196290"/>
            <a:ext cx="3461368" cy="523220"/>
          </a:xfrm>
          <a:prstGeom prst="rect">
            <a:avLst/>
          </a:prstGeom>
          <a:noFill/>
        </p:spPr>
        <p:txBody>
          <a:bodyPr wrap="square" rtlCol="0">
            <a:spAutoFit/>
          </a:bodyPr>
          <a:lstStyle/>
          <a:p>
            <a:r>
              <a:rPr lang="en-US" sz="2800">
                <a:latin typeface="Times New Roman" panose="02020603050405020304" pitchFamily="18" charset="0"/>
                <a:cs typeface="Times New Roman" panose="02020603050405020304" pitchFamily="18" charset="0"/>
              </a:rPr>
              <a:t>ĐẶC TẢ KĨ THUẬT</a:t>
            </a:r>
          </a:p>
        </p:txBody>
      </p:sp>
      <p:sp>
        <p:nvSpPr>
          <p:cNvPr id="5" name="TextBox 4">
            <a:extLst>
              <a:ext uri="{FF2B5EF4-FFF2-40B4-BE49-F238E27FC236}">
                <a16:creationId xmlns:a16="http://schemas.microsoft.com/office/drawing/2014/main" id="{E06CFA38-40AB-4BBC-A105-4A2A03D78057}"/>
              </a:ext>
            </a:extLst>
          </p:cNvPr>
          <p:cNvSpPr txBox="1"/>
          <p:nvPr/>
        </p:nvSpPr>
        <p:spPr>
          <a:xfrm>
            <a:off x="1013254" y="1000497"/>
            <a:ext cx="10898659" cy="1457130"/>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US" sz="2400">
                <a:latin typeface="Times New Roman" panose="02020603050405020304" pitchFamily="18" charset="0"/>
                <a:cs typeface="Times New Roman" panose="02020603050405020304" pitchFamily="18" charset="0"/>
              </a:rPr>
              <a:t>Yêu cầu về năng lượng: 	- Công suất tiêu thụ ở ngưỡng  ~ 10W.</a:t>
            </a:r>
          </a:p>
          <a:p>
            <a:pPr>
              <a:lnSpc>
                <a:spcPct val="200000"/>
              </a:lnSpc>
            </a:pPr>
            <a:r>
              <a:rPr lang="en-US" sz="2400">
                <a:latin typeface="Times New Roman" panose="02020603050405020304" pitchFamily="18" charset="0"/>
                <a:cs typeface="Times New Roman" panose="02020603050405020304" pitchFamily="18" charset="0"/>
              </a:rPr>
              <a:t>				- Dòng tiêu thụ ở ngưỡng 1A.</a:t>
            </a:r>
          </a:p>
        </p:txBody>
      </p:sp>
      <p:sp>
        <p:nvSpPr>
          <p:cNvPr id="6" name="TextBox 5">
            <a:extLst>
              <a:ext uri="{FF2B5EF4-FFF2-40B4-BE49-F238E27FC236}">
                <a16:creationId xmlns:a16="http://schemas.microsoft.com/office/drawing/2014/main" id="{884987D4-6A13-43CE-9C78-757205A562DA}"/>
              </a:ext>
            </a:extLst>
          </p:cNvPr>
          <p:cNvSpPr txBox="1"/>
          <p:nvPr/>
        </p:nvSpPr>
        <p:spPr>
          <a:xfrm>
            <a:off x="957313" y="2462019"/>
            <a:ext cx="10713308" cy="2195794"/>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US" sz="2400" dirty="0" err="1">
                <a:latin typeface="Times New Roman" panose="02020603050405020304" pitchFamily="18" charset="0"/>
                <a:cs typeface="Times New Roman" panose="02020603050405020304" pitchFamily="18" charset="0"/>
              </a:rPr>
              <a:t>Hiệu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năng</a:t>
            </a:r>
            <a:r>
              <a:rPr lang="en-US" sz="2400" dirty="0">
                <a:latin typeface="Times New Roman" panose="02020603050405020304" pitchFamily="18" charset="0"/>
                <a:cs typeface="Times New Roman" panose="02020603050405020304" pitchFamily="18" charset="0"/>
              </a:rPr>
              <a:t>:   - </a:t>
            </a:r>
            <a:r>
              <a:rPr lang="en-US" sz="2400" dirty="0" err="1">
                <a:latin typeface="Times New Roman" panose="02020603050405020304" pitchFamily="18" charset="0"/>
                <a:cs typeface="Times New Roman" panose="02020603050405020304" pitchFamily="18" charset="0"/>
              </a:rPr>
              <a:t>Nhận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diện</a:t>
            </a:r>
            <a:r>
              <a:rPr lang="en-US" sz="2400" dirty="0">
                <a:latin typeface="Times New Roman" panose="02020603050405020304" pitchFamily="18" charset="0"/>
                <a:cs typeface="Times New Roman" panose="02020603050405020304" pitchFamily="18" charset="0"/>
              </a:rPr>
              <a:t> ở </a:t>
            </a:r>
            <a:r>
              <a:rPr lang="en-US" sz="2400" dirty="0" err="1">
                <a:latin typeface="Times New Roman" panose="02020603050405020304" pitchFamily="18" charset="0"/>
                <a:cs typeface="Times New Roman" panose="02020603050405020304" pitchFamily="18" charset="0"/>
              </a:rPr>
              <a:t>phạm</a:t>
            </a:r>
            <a:r>
              <a:rPr lang="en-US" sz="2400" dirty="0">
                <a:latin typeface="Times New Roman" panose="02020603050405020304" pitchFamily="18" charset="0"/>
                <a:cs typeface="Times New Roman" panose="02020603050405020304" pitchFamily="18" charset="0"/>
              </a:rPr>
              <a:t> vi 0.8m</a:t>
            </a:r>
          </a:p>
          <a:p>
            <a:pPr>
              <a:lnSpc>
                <a:spcPct val="200000"/>
              </a:lnSpc>
            </a:pPr>
            <a:r>
              <a:rPr lang="en-US" sz="2400" dirty="0">
                <a:latin typeface="Times New Roman" panose="02020603050405020304" pitchFamily="18" charset="0"/>
                <a:cs typeface="Times New Roman" panose="02020603050405020304" pitchFamily="18" charset="0"/>
              </a:rPr>
              <a:t>				- </a:t>
            </a:r>
            <a:r>
              <a:rPr lang="en-US" sz="2400" dirty="0" err="1">
                <a:latin typeface="Times New Roman" panose="02020603050405020304" pitchFamily="18" charset="0"/>
                <a:cs typeface="Times New Roman" panose="02020603050405020304" pitchFamily="18" charset="0"/>
              </a:rPr>
              <a:t>Thời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nhận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quá</a:t>
            </a:r>
            <a:r>
              <a:rPr lang="en-US" sz="2400" dirty="0">
                <a:latin typeface="Times New Roman" panose="02020603050405020304" pitchFamily="18" charset="0"/>
                <a:cs typeface="Times New Roman" panose="02020603050405020304" pitchFamily="18" charset="0"/>
              </a:rPr>
              <a:t> 1s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1 frame</a:t>
            </a:r>
          </a:p>
          <a:p>
            <a:pPr>
              <a:lnSpc>
                <a:spcPct val="200000"/>
              </a:lnSpc>
            </a:pPr>
            <a:r>
              <a:rPr lang="en-US" sz="2400" dirty="0">
                <a:latin typeface="Times New Roman" panose="02020603050405020304" pitchFamily="18" charset="0"/>
                <a:cs typeface="Times New Roman" panose="02020603050405020304" pitchFamily="18" charset="0"/>
              </a:rPr>
              <a:t>				-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mở</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cửa</a:t>
            </a: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đóng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cửa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xuất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báo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lên</a:t>
            </a:r>
            <a:r>
              <a:rPr lang="en-US" sz="2400" dirty="0">
                <a:latin typeface="Times New Roman" panose="02020603050405020304" pitchFamily="18" charset="0"/>
                <a:cs typeface="Times New Roman" panose="02020603050405020304" pitchFamily="18" charset="0"/>
              </a:rPr>
              <a:t> LCD</a:t>
            </a:r>
          </a:p>
        </p:txBody>
      </p:sp>
      <p:sp>
        <p:nvSpPr>
          <p:cNvPr id="7" name="TextBox 6">
            <a:extLst>
              <a:ext uri="{FF2B5EF4-FFF2-40B4-BE49-F238E27FC236}">
                <a16:creationId xmlns:a16="http://schemas.microsoft.com/office/drawing/2014/main" id="{B5609784-F194-4D9C-A100-62E692E787AE}"/>
              </a:ext>
            </a:extLst>
          </p:cNvPr>
          <p:cNvSpPr txBox="1"/>
          <p:nvPr/>
        </p:nvSpPr>
        <p:spPr>
          <a:xfrm>
            <a:off x="1013254" y="4813760"/>
            <a:ext cx="8662758" cy="718466"/>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US" sz="2400" dirty="0" err="1">
                <a:latin typeface="Times New Roman" panose="02020603050405020304" pitchFamily="18" charset="0"/>
                <a:cs typeface="Times New Roman" panose="02020603050405020304" pitchFamily="18" charset="0"/>
              </a:rPr>
              <a:t>Độ</a:t>
            </a:r>
            <a:r>
              <a:rPr lang="en-US" sz="2400" dirty="0">
                <a:latin typeface="Times New Roman" panose="02020603050405020304" pitchFamily="18" charset="0"/>
                <a:cs typeface="Times New Roman" panose="02020603050405020304" pitchFamily="18" charset="0"/>
              </a:rPr>
              <a:t> tin </a:t>
            </a:r>
            <a:r>
              <a:rPr lang="en-US" sz="2400" dirty="0" err="1">
                <a:latin typeface="Times New Roman" panose="02020603050405020304" pitchFamily="18" charset="0"/>
                <a:cs typeface="Times New Roman" panose="02020603050405020304" pitchFamily="18" charset="0"/>
              </a:rPr>
              <a:t>cậy</a:t>
            </a:r>
            <a:r>
              <a:rPr lang="en-US" sz="2400" dirty="0">
                <a:latin typeface="Times New Roman" panose="02020603050405020304" pitchFamily="18" charset="0"/>
                <a:cs typeface="Times New Roman" panose="02020603050405020304" pitchFamily="18" charset="0"/>
              </a:rPr>
              <a:t>: 			-  </a:t>
            </a:r>
            <a:r>
              <a:rPr lang="en-US" sz="2400" dirty="0" err="1">
                <a:latin typeface="Times New Roman" panose="02020603050405020304" pitchFamily="18" charset="0"/>
                <a:cs typeface="Times New Roman" panose="02020603050405020304" pitchFamily="18" charset="0"/>
              </a:rPr>
              <a:t>Mô</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nhận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diện</a:t>
            </a:r>
            <a:r>
              <a:rPr lang="en-US" sz="2400" dirty="0">
                <a:latin typeface="Times New Roman" panose="02020603050405020304" pitchFamily="18" charset="0"/>
                <a:cs typeface="Times New Roman" panose="02020603050405020304" pitchFamily="18" charset="0"/>
              </a:rPr>
              <a:t> ~ 80%</a:t>
            </a:r>
          </a:p>
        </p:txBody>
      </p:sp>
    </p:spTree>
    <p:extLst>
      <p:ext uri="{BB962C8B-B14F-4D97-AF65-F5344CB8AC3E}">
        <p14:creationId xmlns:p14="http://schemas.microsoft.com/office/powerpoint/2010/main" val="1116102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Shape 17"/>
          <p:cNvSpPr>
            <a:spLocks noGrp="1" noRot="1" noChangeAspect="1" noMove="1" noResize="1" noEditPoints="1" noAdjustHandles="1" noChangeArrowheads="1" noChangeShapeType="1" noTextEdit="1"/>
          </p:cNvSpPr>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Rectangle 19"/>
          <p:cNvSpPr>
            <a:spLocks noGrp="1" noRot="1" noChangeAspect="1" noMove="1" noResize="1" noEditPoints="1" noAdjustHandles="1" noChangeArrowheads="1" noChangeShapeType="1" noTextEdit="1"/>
          </p:cNvSpPr>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p:cNvSpPr>
            <a:spLocks noGrp="1" noRot="1" noChangeAspect="1" noMove="1" noResize="1" noEditPoints="1" noAdjustHandles="1" noChangeArrowheads="1" noChangeShapeType="1" noTextEdit="1"/>
          </p:cNvSpPr>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p:cNvSpPr>
            <a:spLocks noGrp="1" noRot="1" noChangeAspect="1" noMove="1" noResize="1" noEditPoints="1" noAdjustHandles="1" noChangeArrowheads="1" noChangeShapeType="1" noTextEdit="1"/>
          </p:cNvSpPr>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Isosceles Triangle 25"/>
          <p:cNvSpPr>
            <a:spLocks noGrp="1" noRot="1" noChangeAspect="1" noMove="1" noResize="1" noEditPoints="1" noAdjustHandles="1" noChangeArrowheads="1" noChangeShapeType="1" noTextEdit="1"/>
          </p:cNvSpPr>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Isosceles Triangle 27"/>
          <p:cNvSpPr>
            <a:spLocks noGrp="1" noRot="1" noChangeAspect="1" noMove="1" noResize="1" noEditPoints="1" noAdjustHandles="1" noChangeArrowheads="1" noChangeShapeType="1" noTextEdit="1"/>
          </p:cNvSpPr>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Subtitle 6"/>
          <p:cNvSpPr txBox="1"/>
          <p:nvPr/>
        </p:nvSpPr>
        <p:spPr>
          <a:xfrm>
            <a:off x="2715557" y="3964063"/>
            <a:ext cx="6760885" cy="17353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endParaRPr kumimoji="0" lang="vi-VN"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 name="Content Placeholder 2"/>
          <p:cNvSpPr>
            <a:spLocks noGrp="1"/>
          </p:cNvSpPr>
          <p:nvPr>
            <p:ph idx="1"/>
          </p:nvPr>
        </p:nvSpPr>
        <p:spPr>
          <a:xfrm>
            <a:off x="2052222" y="2515664"/>
            <a:ext cx="8087554" cy="714340"/>
          </a:xfrm>
        </p:spPr>
        <p:txBody>
          <a:bodyPr>
            <a:normAutofit fontScale="70000" lnSpcReduction="20000"/>
          </a:bodyPr>
          <a:lstStyle/>
          <a:p>
            <a:pPr marL="0" indent="0" algn="ctr">
              <a:buNone/>
            </a:pPr>
            <a:r>
              <a:rPr lang="en-US" sz="5400" dirty="0">
                <a:solidFill>
                  <a:srgbClr val="FF0000"/>
                </a:solidFill>
                <a:latin typeface="Times New Roman" panose="02020603050405020304" pitchFamily="18" charset="0"/>
                <a:cs typeface="Times New Roman" panose="02020603050405020304" pitchFamily="18" charset="0"/>
              </a:rPr>
              <a:t>THIẾT KẾ MÔ HÌNH NHẬN DẠNG</a:t>
            </a:r>
          </a:p>
        </p:txBody>
      </p:sp>
      <p:sp>
        <p:nvSpPr>
          <p:cNvPr id="20" name="Title 4"/>
          <p:cNvSpPr txBox="1"/>
          <p:nvPr/>
        </p:nvSpPr>
        <p:spPr>
          <a:xfrm>
            <a:off x="838199" y="102612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FF0000"/>
                </a:solidFill>
                <a:latin typeface="Times New Roman" panose="02020603050405020304" pitchFamily="18" charset="0"/>
                <a:cs typeface="Times New Roman" panose="02020603050405020304" pitchFamily="18" charset="0"/>
              </a:rPr>
              <a:t>CHƯƠNG 2</a:t>
            </a:r>
          </a:p>
        </p:txBody>
      </p:sp>
      <p:sp>
        <p:nvSpPr>
          <p:cNvPr id="2" name="TextBox 1">
            <a:extLst>
              <a:ext uri="{FF2B5EF4-FFF2-40B4-BE49-F238E27FC236}">
                <a16:creationId xmlns:a16="http://schemas.microsoft.com/office/drawing/2014/main" id="{2ED43505-9E6E-4890-935A-073E5B27EA38}"/>
              </a:ext>
            </a:extLst>
          </p:cNvPr>
          <p:cNvSpPr txBox="1"/>
          <p:nvPr/>
        </p:nvSpPr>
        <p:spPr>
          <a:xfrm>
            <a:off x="2715557" y="3446882"/>
            <a:ext cx="6760884" cy="2677656"/>
          </a:xfrm>
          <a:prstGeom prst="rect">
            <a:avLst/>
          </a:prstGeom>
          <a:noFill/>
        </p:spPr>
        <p:txBody>
          <a:bodyPr wrap="square" rtlCol="0">
            <a:spAutoFit/>
          </a:bodyPr>
          <a:lstStyle/>
          <a:p>
            <a:pPr marL="457200" indent="-457200" algn="just">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rPr>
              <a:t>Lý</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thuyết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về</a:t>
            </a:r>
            <a:r>
              <a:rPr lang="en-US" sz="2800" dirty="0">
                <a:latin typeface="Times New Roman" panose="02020603050405020304" pitchFamily="18" charset="0"/>
                <a:cs typeface="Times New Roman" panose="02020603050405020304" pitchFamily="18" charset="0"/>
              </a:rPr>
              <a:t> Object Detection</a:t>
            </a:r>
          </a:p>
          <a:p>
            <a:pPr marL="457200" indent="-457200" algn="just">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rPr>
              <a:t>Lý</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thuyết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về</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thuật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toán</a:t>
            </a:r>
            <a:r>
              <a:rPr lang="en-US" sz="2800" dirty="0">
                <a:latin typeface="Times New Roman" panose="02020603050405020304" pitchFamily="18" charset="0"/>
                <a:cs typeface="Times New Roman" panose="02020603050405020304" pitchFamily="18" charset="0"/>
              </a:rPr>
              <a:t> YOLO</a:t>
            </a:r>
          </a:p>
          <a:p>
            <a:pPr marL="457200" indent="-457200" algn="just">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rPr>
              <a:t>Đánh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giá</a:t>
            </a:r>
            <a:r>
              <a:rPr lang="en-US" sz="2800" dirty="0">
                <a:latin typeface="Times New Roman" panose="02020603050405020304" pitchFamily="18" charset="0"/>
                <a:cs typeface="Times New Roman" panose="02020603050405020304" pitchFamily="18" charset="0"/>
              </a:rPr>
              <a:t> YOLO</a:t>
            </a: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Yolo-Fastest – Optimization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YOLOv3</a:t>
            </a: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Datasets</a:t>
            </a:r>
          </a:p>
          <a:p>
            <a:pPr marL="457200" indent="-457200" algn="just">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rPr>
              <a:t>Kết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quả</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1105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9"/>
          <p:cNvSpPr>
            <a:spLocks noGrp="1" noRot="1" noChangeAspect="1" noMove="1" noResize="1" noEditPoints="1" noAdjustHandles="1" noChangeArrowheads="1" noChangeShapeType="1" noTextEdit="1"/>
          </p:cNvSpPr>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11"/>
          <p:cNvGrpSpPr>
            <a:grpSpLocks noGrp="1" noUngrp="1" noRot="1" noChangeAspect="1" noMove="1" noResize="1"/>
          </p:cNvGrpSpPr>
          <p:nvPr/>
        </p:nvGrpSpPr>
        <p:grpSpPr>
          <a:xfrm>
            <a:off x="146539" y="153291"/>
            <a:ext cx="1128382" cy="847206"/>
            <a:chOff x="7097970" y="667647"/>
            <a:chExt cx="1128382" cy="847206"/>
          </a:xfrm>
        </p:grpSpPr>
        <p:sp>
          <p:nvSpPr>
            <p:cNvPr id="13" name="Freeform 5"/>
            <p:cNvSpPr/>
            <p:nvPr/>
          </p:nvSpPr>
          <p:spPr bwMode="auto">
            <a:xfrm>
              <a:off x="7097970" y="91947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5"/>
            <p:cNvSpPr/>
            <p:nvPr/>
          </p:nvSpPr>
          <p:spPr bwMode="auto">
            <a:xfrm>
              <a:off x="7675860" y="66764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18" name="Straight Connector 17"/>
          <p:cNvCxnSpPr>
            <a:cxnSpLocks/>
          </p:cNvCxnSpPr>
          <p:nvPr/>
        </p:nvCxnSpPr>
        <p:spPr>
          <a:xfrm>
            <a:off x="1434039" y="702807"/>
            <a:ext cx="2351477" cy="0"/>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5016420F-F3DE-45BF-B5EF-2E506F15C0CF}"/>
              </a:ext>
            </a:extLst>
          </p:cNvPr>
          <p:cNvSpPr txBox="1"/>
          <p:nvPr/>
        </p:nvSpPr>
        <p:spPr>
          <a:xfrm>
            <a:off x="278259" y="395944"/>
            <a:ext cx="431351" cy="584775"/>
          </a:xfrm>
          <a:prstGeom prst="rect">
            <a:avLst/>
          </a:prstGeom>
          <a:noFill/>
        </p:spPr>
        <p:txBody>
          <a:bodyPr wrap="square" rtlCol="0">
            <a:spAutoFit/>
          </a:bodyPr>
          <a:lstStyle/>
          <a:p>
            <a:r>
              <a:rPr lang="en-US" sz="3200" b="1">
                <a:solidFill>
                  <a:srgbClr val="FF0000"/>
                </a:solidFill>
                <a:latin typeface="Times New Roman" panose="02020603050405020304" pitchFamily="18" charset="0"/>
                <a:cs typeface="Times New Roman" panose="02020603050405020304" pitchFamily="18" charset="0"/>
              </a:rPr>
              <a:t>2</a:t>
            </a:r>
          </a:p>
        </p:txBody>
      </p:sp>
      <p:sp>
        <p:nvSpPr>
          <p:cNvPr id="3" name="TextBox 2">
            <a:extLst>
              <a:ext uri="{FF2B5EF4-FFF2-40B4-BE49-F238E27FC236}">
                <a16:creationId xmlns:a16="http://schemas.microsoft.com/office/drawing/2014/main" id="{738F37D2-50DE-48D7-8C4E-A87B9C8BFA3B}"/>
              </a:ext>
            </a:extLst>
          </p:cNvPr>
          <p:cNvSpPr txBox="1"/>
          <p:nvPr/>
        </p:nvSpPr>
        <p:spPr>
          <a:xfrm>
            <a:off x="812660" y="174284"/>
            <a:ext cx="350418"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1</a:t>
            </a:r>
          </a:p>
        </p:txBody>
      </p:sp>
      <p:sp>
        <p:nvSpPr>
          <p:cNvPr id="4" name="TextBox 3">
            <a:extLst>
              <a:ext uri="{FF2B5EF4-FFF2-40B4-BE49-F238E27FC236}">
                <a16:creationId xmlns:a16="http://schemas.microsoft.com/office/drawing/2014/main" id="{171852D1-FAA0-4233-9252-082589E805EF}"/>
              </a:ext>
            </a:extLst>
          </p:cNvPr>
          <p:cNvSpPr txBox="1"/>
          <p:nvPr/>
        </p:nvSpPr>
        <p:spPr>
          <a:xfrm>
            <a:off x="1365598" y="196290"/>
            <a:ext cx="4512603" cy="523220"/>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Thuật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toán</a:t>
            </a:r>
            <a:r>
              <a:rPr lang="en-US" sz="2800" dirty="0">
                <a:latin typeface="Times New Roman" panose="02020603050405020304" pitchFamily="18" charset="0"/>
                <a:cs typeface="Times New Roman" panose="02020603050405020304" pitchFamily="18" charset="0"/>
              </a:rPr>
              <a:t> Object detection</a:t>
            </a:r>
          </a:p>
        </p:txBody>
      </p:sp>
      <p:pic>
        <p:nvPicPr>
          <p:cNvPr id="1026" name="Picture 2">
            <a:extLst>
              <a:ext uri="{FF2B5EF4-FFF2-40B4-BE49-F238E27FC236}">
                <a16:creationId xmlns:a16="http://schemas.microsoft.com/office/drawing/2014/main" id="{50D89BB0-939C-48F3-A5E2-3520BA1014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6186" y="719510"/>
            <a:ext cx="6785814" cy="436490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280DBF7-E855-49C0-AB78-7E8F33DA2943}"/>
              </a:ext>
            </a:extLst>
          </p:cNvPr>
          <p:cNvSpPr txBox="1"/>
          <p:nvPr/>
        </p:nvSpPr>
        <p:spPr>
          <a:xfrm>
            <a:off x="278259" y="1376663"/>
            <a:ext cx="5127926" cy="4524315"/>
          </a:xfrm>
          <a:prstGeom prst="rect">
            <a:avLst/>
          </a:prstGeom>
          <a:noFill/>
        </p:spPr>
        <p:txBody>
          <a:bodyPr wrap="square" rtlCol="0">
            <a:spAutoFit/>
          </a:bodyPr>
          <a:lstStyle/>
          <a:p>
            <a:pPr marL="342900" indent="-342900">
              <a:buFontTx/>
              <a:buChar char="-"/>
            </a:pPr>
            <a:r>
              <a:rPr lang="en-US" sz="2400" dirty="0">
                <a:latin typeface="Times New Roman" panose="02020603050405020304" pitchFamily="18" charset="0"/>
                <a:cs typeface="Times New Roman" panose="02020603050405020304" pitchFamily="18" charset="0"/>
              </a:rPr>
              <a:t>Object Detect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kỹ</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thuật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lĩnh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vực</a:t>
            </a:r>
            <a:r>
              <a:rPr lang="en-US" sz="2400" dirty="0">
                <a:latin typeface="Times New Roman" panose="02020603050405020304" pitchFamily="18" charset="0"/>
                <a:cs typeface="Times New Roman" panose="02020603050405020304" pitchFamily="18" charset="0"/>
              </a:rPr>
              <a:t> Computer Vision. </a:t>
            </a:r>
            <a:r>
              <a:rPr lang="en-US" sz="2400" dirty="0" err="1">
                <a:latin typeface="Times New Roman" panose="02020603050405020304" pitchFamily="18" charset="0"/>
                <a:cs typeface="Times New Roman" panose="02020603050405020304" pitchFamily="18" charset="0"/>
              </a:rPr>
              <a:t>Dùng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định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cụ</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đối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tượng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định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rõ</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ảnh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video.</a:t>
            </a:r>
          </a:p>
          <a:p>
            <a:pPr marL="342900" indent="-342900">
              <a:buFontTx/>
              <a:buChar char="-"/>
            </a:pPr>
            <a:r>
              <a:rPr lang="en-US" sz="2400" dirty="0" err="1">
                <a:latin typeface="Times New Roman" panose="02020603050405020304" pitchFamily="18" charset="0"/>
                <a:cs typeface="Times New Roman" panose="02020603050405020304" pitchFamily="18" charset="0"/>
              </a:rPr>
              <a:t>Những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bài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toán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áp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kỹ</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thuật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này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như</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p>
          <a:p>
            <a:pPr marL="800100" lvl="1" indent="-342900">
              <a:buFontTx/>
              <a:buChar char="-"/>
            </a:pPr>
            <a:r>
              <a:rPr lang="en-US" sz="2400" dirty="0">
                <a:latin typeface="Times New Roman" panose="02020603050405020304" pitchFamily="18" charset="0"/>
                <a:cs typeface="Times New Roman" panose="02020603050405020304" pitchFamily="18" charset="0"/>
              </a:rPr>
              <a:t>Multi-category object detection</a:t>
            </a:r>
          </a:p>
          <a:p>
            <a:pPr marL="800100" lvl="1" indent="-342900">
              <a:buFontTx/>
              <a:buChar char="-"/>
            </a:pPr>
            <a:r>
              <a:rPr lang="en-US" sz="2400" dirty="0">
                <a:latin typeface="Times New Roman" panose="02020603050405020304" pitchFamily="18" charset="0"/>
                <a:cs typeface="Times New Roman" panose="02020603050405020304" pitchFamily="18" charset="0"/>
              </a:rPr>
              <a:t>Edge detection</a:t>
            </a:r>
          </a:p>
          <a:p>
            <a:pPr marL="800100" lvl="1" indent="-342900">
              <a:buFontTx/>
              <a:buChar char="-"/>
            </a:pPr>
            <a:r>
              <a:rPr lang="en-US" sz="2400" dirty="0">
                <a:latin typeface="Times New Roman" panose="02020603050405020304" pitchFamily="18" charset="0"/>
                <a:cs typeface="Times New Roman" panose="02020603050405020304" pitchFamily="18" charset="0"/>
              </a:rPr>
              <a:t>Face detection</a:t>
            </a:r>
          </a:p>
          <a:p>
            <a:pPr marL="800100" lvl="1" indent="-342900">
              <a:buFontTx/>
              <a:buChar char="-"/>
            </a:pPr>
            <a:r>
              <a:rPr lang="en-US" sz="2400" dirty="0">
                <a:latin typeface="Times New Roman" panose="02020603050405020304" pitchFamily="18" charset="0"/>
                <a:cs typeface="Times New Roman" panose="02020603050405020304" pitchFamily="18" charset="0"/>
              </a:rPr>
              <a:t>Pose detection</a:t>
            </a:r>
          </a:p>
          <a:p>
            <a:pPr marL="800100" lvl="1" indent="-342900">
              <a:buFontTx/>
              <a:buChar char="-"/>
            </a:pPr>
            <a:r>
              <a:rPr lang="en-US" sz="2400" dirty="0">
                <a:latin typeface="Times New Roman" panose="02020603050405020304" pitchFamily="18" charset="0"/>
                <a:cs typeface="Times New Roman" panose="02020603050405020304" pitchFamily="18" charset="0"/>
              </a:rPr>
              <a:t>...</a:t>
            </a:r>
          </a:p>
          <a:p>
            <a:pPr marL="342900" indent="-342900">
              <a:buFontTx/>
              <a:buChar char="-"/>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154070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899</TotalTime>
  <Words>999</Words>
  <Application>Microsoft Office PowerPoint</Application>
  <PresentationFormat>Widescreen</PresentationFormat>
  <Paragraphs>152</Paragraphs>
  <Slides>31</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31</vt:i4>
      </vt:variant>
    </vt:vector>
  </HeadingPairs>
  <TitlesOfParts>
    <vt:vector size="39" baseType="lpstr">
      <vt:lpstr>Times NewT Roman (Headings)</vt:lpstr>
      <vt:lpstr>Arial</vt:lpstr>
      <vt:lpstr>Calibri</vt:lpstr>
      <vt:lpstr>Calibri Light</vt:lpstr>
      <vt:lpstr>Times New Roman</vt:lpstr>
      <vt:lpstr>Wingdings</vt:lpstr>
      <vt:lpstr>Office Theme</vt:lpstr>
      <vt:lpstr>1_Office Theme</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Cù Thức</dc:creator>
  <cp:lastModifiedBy>Truong Thanh Loi</cp:lastModifiedBy>
  <cp:revision>15</cp:revision>
  <dcterms:created xsi:type="dcterms:W3CDTF">2021-12-09T15:49:27Z</dcterms:created>
  <dcterms:modified xsi:type="dcterms:W3CDTF">2021-12-29T13:21:01Z</dcterms:modified>
</cp:coreProperties>
</file>